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slideLayouts/slideLayout45.xml" ContentType="application/vnd.openxmlformats-officedocument.presentationml.slideLayout+xml"/>
  <Override PartName="/ppt/theme/theme35.xml" ContentType="application/vnd.openxmlformats-officedocument.theme+xml"/>
  <Override PartName="/ppt/slideLayouts/slideLayout46.xml" ContentType="application/vnd.openxmlformats-officedocument.presentationml.slideLayout+xml"/>
  <Override PartName="/ppt/theme/theme36.xml" ContentType="application/vnd.openxmlformats-officedocument.theme+xml"/>
  <Override PartName="/ppt/slideLayouts/slideLayout47.xml" ContentType="application/vnd.openxmlformats-officedocument.presentationml.slideLayout+xml"/>
  <Override PartName="/ppt/theme/theme37.xml" ContentType="application/vnd.openxmlformats-officedocument.theme+xml"/>
  <Override PartName="/ppt/slideLayouts/slideLayout48.xml" ContentType="application/vnd.openxmlformats-officedocument.presentationml.slideLayout+xml"/>
  <Override PartName="/ppt/theme/theme38.xml" ContentType="application/vnd.openxmlformats-officedocument.theme+xml"/>
  <Override PartName="/ppt/slideLayouts/slideLayout49.xml" ContentType="application/vnd.openxmlformats-officedocument.presentationml.slideLayout+xml"/>
  <Override PartName="/ppt/theme/theme39.xml" ContentType="application/vnd.openxmlformats-officedocument.theme+xml"/>
  <Override PartName="/ppt/slideLayouts/slideLayout50.xml" ContentType="application/vnd.openxmlformats-officedocument.presentationml.slideLayout+xml"/>
  <Override PartName="/ppt/theme/theme40.xml" ContentType="application/vnd.openxmlformats-officedocument.theme+xml"/>
  <Override PartName="/ppt/slideLayouts/slideLayout51.xml" ContentType="application/vnd.openxmlformats-officedocument.presentationml.slideLayout+xml"/>
  <Override PartName="/ppt/theme/theme41.xml" ContentType="application/vnd.openxmlformats-officedocument.theme+xml"/>
  <Override PartName="/ppt/slideLayouts/slideLayout52.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 id="2147483692" r:id="rId12"/>
    <p:sldMasterId id="2147483694" r:id="rId13"/>
    <p:sldMasterId id="2147483696" r:id="rId14"/>
    <p:sldMasterId id="2147483698" r:id="rId15"/>
    <p:sldMasterId id="2147483700" r:id="rId16"/>
    <p:sldMasterId id="2147483702" r:id="rId17"/>
    <p:sldMasterId id="2147483704" r:id="rId18"/>
    <p:sldMasterId id="2147483706" r:id="rId19"/>
    <p:sldMasterId id="2147483708" r:id="rId20"/>
    <p:sldMasterId id="2147483710" r:id="rId21"/>
    <p:sldMasterId id="2147483712" r:id="rId22"/>
    <p:sldMasterId id="2147483714" r:id="rId23"/>
    <p:sldMasterId id="2147483716" r:id="rId24"/>
    <p:sldMasterId id="2147483718" r:id="rId25"/>
    <p:sldMasterId id="2147483720" r:id="rId26"/>
    <p:sldMasterId id="2147483722" r:id="rId27"/>
    <p:sldMasterId id="2147483724" r:id="rId28"/>
    <p:sldMasterId id="2147483726" r:id="rId29"/>
    <p:sldMasterId id="2147483728" r:id="rId30"/>
    <p:sldMasterId id="2147483730" r:id="rId31"/>
    <p:sldMasterId id="2147483732" r:id="rId32"/>
    <p:sldMasterId id="2147483734" r:id="rId33"/>
    <p:sldMasterId id="2147483736" r:id="rId34"/>
    <p:sldMasterId id="2147483738" r:id="rId35"/>
    <p:sldMasterId id="2147483740" r:id="rId36"/>
    <p:sldMasterId id="2147483742" r:id="rId37"/>
    <p:sldMasterId id="2147483744" r:id="rId38"/>
    <p:sldMasterId id="2147483746" r:id="rId39"/>
    <p:sldMasterId id="2147483748" r:id="rId40"/>
    <p:sldMasterId id="2147483750" r:id="rId41"/>
    <p:sldMasterId id="2147483752" r:id="rId42"/>
  </p:sldMasterIdLst>
  <p:notesMasterIdLst>
    <p:notesMasterId r:id="rId139"/>
  </p:notesMasterIdLst>
  <p:sldIdLst>
    <p:sldId id="256" r:id="rId43"/>
    <p:sldId id="257" r:id="rId44"/>
    <p:sldId id="278" r:id="rId45"/>
    <p:sldId id="279" r:id="rId46"/>
    <p:sldId id="283" r:id="rId47"/>
    <p:sldId id="284" r:id="rId48"/>
    <p:sldId id="287" r:id="rId49"/>
    <p:sldId id="288" r:id="rId50"/>
    <p:sldId id="289" r:id="rId51"/>
    <p:sldId id="285" r:id="rId52"/>
    <p:sldId id="286" r:id="rId53"/>
    <p:sldId id="290" r:id="rId54"/>
    <p:sldId id="292" r:id="rId55"/>
    <p:sldId id="294" r:id="rId56"/>
    <p:sldId id="296" r:id="rId57"/>
    <p:sldId id="297" r:id="rId58"/>
    <p:sldId id="298"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258" r:id="rId116"/>
    <p:sldId id="259" r:id="rId117"/>
    <p:sldId id="260" r:id="rId118"/>
    <p:sldId id="261" r:id="rId119"/>
    <p:sldId id="262" r:id="rId120"/>
    <p:sldId id="263" r:id="rId121"/>
    <p:sldId id="264" r:id="rId122"/>
    <p:sldId id="265" r:id="rId123"/>
    <p:sldId id="266" r:id="rId124"/>
    <p:sldId id="267" r:id="rId125"/>
    <p:sldId id="268" r:id="rId126"/>
    <p:sldId id="280" r:id="rId127"/>
    <p:sldId id="281" r:id="rId128"/>
    <p:sldId id="282" r:id="rId129"/>
    <p:sldId id="315" r:id="rId130"/>
    <p:sldId id="316" r:id="rId131"/>
    <p:sldId id="317" r:id="rId132"/>
    <p:sldId id="318" r:id="rId133"/>
    <p:sldId id="277" r:id="rId134"/>
    <p:sldId id="273" r:id="rId135"/>
    <p:sldId id="274" r:id="rId136"/>
    <p:sldId id="275" r:id="rId137"/>
    <p:sldId id="276" r:id="rId138"/>
  </p:sldIdLst>
  <p:sldSz cx="9144000" cy="6858000" type="screen4x3"/>
  <p:notesSz cx="6858000" cy="9144000"/>
  <p:custDataLst>
    <p:tags r:id="rId1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76" autoAdjust="0"/>
  </p:normalViewPr>
  <p:slideViewPr>
    <p:cSldViewPr>
      <p:cViewPr varScale="1">
        <p:scale>
          <a:sx n="107" d="100"/>
          <a:sy n="107" d="100"/>
        </p:scale>
        <p:origin x="-8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7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21.xml"/><Relationship Id="rId84" Type="http://schemas.openxmlformats.org/officeDocument/2006/relationships/slide" Target="slides/slide42.xml"/><Relationship Id="rId138" Type="http://schemas.openxmlformats.org/officeDocument/2006/relationships/slide" Target="slides/slide96.xml"/><Relationship Id="rId107" Type="http://schemas.openxmlformats.org/officeDocument/2006/relationships/slide" Target="slides/slide6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1.xml"/><Relationship Id="rId58" Type="http://schemas.openxmlformats.org/officeDocument/2006/relationships/slide" Target="slides/slide16.xml"/><Relationship Id="rId74" Type="http://schemas.openxmlformats.org/officeDocument/2006/relationships/slide" Target="slides/slide32.xml"/><Relationship Id="rId79" Type="http://schemas.openxmlformats.org/officeDocument/2006/relationships/slide" Target="slides/slide37.xml"/><Relationship Id="rId102" Type="http://schemas.openxmlformats.org/officeDocument/2006/relationships/slide" Target="slides/slide60.xml"/><Relationship Id="rId123" Type="http://schemas.openxmlformats.org/officeDocument/2006/relationships/slide" Target="slides/slide81.xml"/><Relationship Id="rId128" Type="http://schemas.openxmlformats.org/officeDocument/2006/relationships/slide" Target="slides/slide86.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48.xml"/><Relationship Id="rId95" Type="http://schemas.openxmlformats.org/officeDocument/2006/relationships/slide" Target="slides/slide5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xml"/><Relationship Id="rId48" Type="http://schemas.openxmlformats.org/officeDocument/2006/relationships/slide" Target="slides/slide6.xml"/><Relationship Id="rId64" Type="http://schemas.openxmlformats.org/officeDocument/2006/relationships/slide" Target="slides/slide22.xml"/><Relationship Id="rId69" Type="http://schemas.openxmlformats.org/officeDocument/2006/relationships/slide" Target="slides/slide27.xml"/><Relationship Id="rId113" Type="http://schemas.openxmlformats.org/officeDocument/2006/relationships/slide" Target="slides/slide71.xml"/><Relationship Id="rId118" Type="http://schemas.openxmlformats.org/officeDocument/2006/relationships/slide" Target="slides/slide76.xml"/><Relationship Id="rId134" Type="http://schemas.openxmlformats.org/officeDocument/2006/relationships/slide" Target="slides/slide92.xml"/><Relationship Id="rId139" Type="http://schemas.openxmlformats.org/officeDocument/2006/relationships/notesMaster" Target="notesMasters/notesMaster1.xml"/><Relationship Id="rId80" Type="http://schemas.openxmlformats.org/officeDocument/2006/relationships/slide" Target="slides/slide38.xml"/><Relationship Id="rId85" Type="http://schemas.openxmlformats.org/officeDocument/2006/relationships/slide" Target="slides/slide4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7.xml"/><Relationship Id="rId103" Type="http://schemas.openxmlformats.org/officeDocument/2006/relationships/slide" Target="slides/slide61.xml"/><Relationship Id="rId108" Type="http://schemas.openxmlformats.org/officeDocument/2006/relationships/slide" Target="slides/slide66.xml"/><Relationship Id="rId124" Type="http://schemas.openxmlformats.org/officeDocument/2006/relationships/slide" Target="slides/slide82.xml"/><Relationship Id="rId129" Type="http://schemas.openxmlformats.org/officeDocument/2006/relationships/slide" Target="slides/slide87.xml"/><Relationship Id="rId54" Type="http://schemas.openxmlformats.org/officeDocument/2006/relationships/slide" Target="slides/slide12.xml"/><Relationship Id="rId70" Type="http://schemas.openxmlformats.org/officeDocument/2006/relationships/slide" Target="slides/slide28.xml"/><Relationship Id="rId75" Type="http://schemas.openxmlformats.org/officeDocument/2006/relationships/slide" Target="slides/slide33.xml"/><Relationship Id="rId91" Type="http://schemas.openxmlformats.org/officeDocument/2006/relationships/slide" Target="slides/slide49.xml"/><Relationship Id="rId96" Type="http://schemas.openxmlformats.org/officeDocument/2006/relationships/slide" Target="slides/slide54.xml"/><Relationship Id="rId14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7.xml"/><Relationship Id="rId114" Type="http://schemas.openxmlformats.org/officeDocument/2006/relationships/slide" Target="slides/slide72.xml"/><Relationship Id="rId119" Type="http://schemas.openxmlformats.org/officeDocument/2006/relationships/slide" Target="slides/slide77.xml"/><Relationship Id="rId44" Type="http://schemas.openxmlformats.org/officeDocument/2006/relationships/slide" Target="slides/slide2.xml"/><Relationship Id="rId60" Type="http://schemas.openxmlformats.org/officeDocument/2006/relationships/slide" Target="slides/slide18.xml"/><Relationship Id="rId65" Type="http://schemas.openxmlformats.org/officeDocument/2006/relationships/slide" Target="slides/slide23.xml"/><Relationship Id="rId81" Type="http://schemas.openxmlformats.org/officeDocument/2006/relationships/slide" Target="slides/slide39.xml"/><Relationship Id="rId86" Type="http://schemas.openxmlformats.org/officeDocument/2006/relationships/slide" Target="slides/slide44.xml"/><Relationship Id="rId130" Type="http://schemas.openxmlformats.org/officeDocument/2006/relationships/slide" Target="slides/slide88.xml"/><Relationship Id="rId135" Type="http://schemas.openxmlformats.org/officeDocument/2006/relationships/slide" Target="slides/slide93.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7.xml"/><Relationship Id="rId34" Type="http://schemas.openxmlformats.org/officeDocument/2006/relationships/slideMaster" Target="slideMasters/slideMaster34.xml"/><Relationship Id="rId50" Type="http://schemas.openxmlformats.org/officeDocument/2006/relationships/slide" Target="slides/slide8.xml"/><Relationship Id="rId55" Type="http://schemas.openxmlformats.org/officeDocument/2006/relationships/slide" Target="slides/slide13.xml"/><Relationship Id="rId76" Type="http://schemas.openxmlformats.org/officeDocument/2006/relationships/slide" Target="slides/slide34.xml"/><Relationship Id="rId97" Type="http://schemas.openxmlformats.org/officeDocument/2006/relationships/slide" Target="slides/slide55.xml"/><Relationship Id="rId104" Type="http://schemas.openxmlformats.org/officeDocument/2006/relationships/slide" Target="slides/slide62.xml"/><Relationship Id="rId120" Type="http://schemas.openxmlformats.org/officeDocument/2006/relationships/slide" Target="slides/slide78.xml"/><Relationship Id="rId125" Type="http://schemas.openxmlformats.org/officeDocument/2006/relationships/slide" Target="slides/slide83.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29.xml"/><Relationship Id="rId92" Type="http://schemas.openxmlformats.org/officeDocument/2006/relationships/slide" Target="slides/slide5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3.xml"/><Relationship Id="rId66" Type="http://schemas.openxmlformats.org/officeDocument/2006/relationships/slide" Target="slides/slide24.xml"/><Relationship Id="rId87" Type="http://schemas.openxmlformats.org/officeDocument/2006/relationships/slide" Target="slides/slide45.xml"/><Relationship Id="rId110" Type="http://schemas.openxmlformats.org/officeDocument/2006/relationships/slide" Target="slides/slide68.xml"/><Relationship Id="rId115" Type="http://schemas.openxmlformats.org/officeDocument/2006/relationships/slide" Target="slides/slide73.xml"/><Relationship Id="rId131" Type="http://schemas.openxmlformats.org/officeDocument/2006/relationships/slide" Target="slides/slide89.xml"/><Relationship Id="rId136" Type="http://schemas.openxmlformats.org/officeDocument/2006/relationships/slide" Target="slides/slide94.xml"/><Relationship Id="rId61" Type="http://schemas.openxmlformats.org/officeDocument/2006/relationships/slide" Target="slides/slide19.xml"/><Relationship Id="rId82"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4.xml"/><Relationship Id="rId77" Type="http://schemas.openxmlformats.org/officeDocument/2006/relationships/slide" Target="slides/slide35.xml"/><Relationship Id="rId100" Type="http://schemas.openxmlformats.org/officeDocument/2006/relationships/slide" Target="slides/slide58.xml"/><Relationship Id="rId105" Type="http://schemas.openxmlformats.org/officeDocument/2006/relationships/slide" Target="slides/slide63.xml"/><Relationship Id="rId126" Type="http://schemas.openxmlformats.org/officeDocument/2006/relationships/slide" Target="slides/slide84.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slide" Target="slides/slide30.xml"/><Relationship Id="rId93" Type="http://schemas.openxmlformats.org/officeDocument/2006/relationships/slide" Target="slides/slide51.xml"/><Relationship Id="rId98" Type="http://schemas.openxmlformats.org/officeDocument/2006/relationships/slide" Target="slides/slide56.xml"/><Relationship Id="rId121" Type="http://schemas.openxmlformats.org/officeDocument/2006/relationships/slide" Target="slides/slide79.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4.xml"/><Relationship Id="rId67" Type="http://schemas.openxmlformats.org/officeDocument/2006/relationships/slide" Target="slides/slide25.xml"/><Relationship Id="rId116" Type="http://schemas.openxmlformats.org/officeDocument/2006/relationships/slide" Target="slides/slide74.xml"/><Relationship Id="rId137" Type="http://schemas.openxmlformats.org/officeDocument/2006/relationships/slide" Target="slides/slide9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20.xml"/><Relationship Id="rId83" Type="http://schemas.openxmlformats.org/officeDocument/2006/relationships/slide" Target="slides/slide41.xml"/><Relationship Id="rId88" Type="http://schemas.openxmlformats.org/officeDocument/2006/relationships/slide" Target="slides/slide46.xml"/><Relationship Id="rId111" Type="http://schemas.openxmlformats.org/officeDocument/2006/relationships/slide" Target="slides/slide69.xml"/><Relationship Id="rId132" Type="http://schemas.openxmlformats.org/officeDocument/2006/relationships/slide" Target="slides/slide90.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5.xml"/><Relationship Id="rId106" Type="http://schemas.openxmlformats.org/officeDocument/2006/relationships/slide" Target="slides/slide64.xml"/><Relationship Id="rId127" Type="http://schemas.openxmlformats.org/officeDocument/2006/relationships/slide" Target="slides/slide8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0.xml"/><Relationship Id="rId73" Type="http://schemas.openxmlformats.org/officeDocument/2006/relationships/slide" Target="slides/slide31.xml"/><Relationship Id="rId78" Type="http://schemas.openxmlformats.org/officeDocument/2006/relationships/slide" Target="slides/slide36.xml"/><Relationship Id="rId94" Type="http://schemas.openxmlformats.org/officeDocument/2006/relationships/slide" Target="slides/slide52.xml"/><Relationship Id="rId99" Type="http://schemas.openxmlformats.org/officeDocument/2006/relationships/slide" Target="slides/slide57.xml"/><Relationship Id="rId101" Type="http://schemas.openxmlformats.org/officeDocument/2006/relationships/slide" Target="slides/slide59.xml"/><Relationship Id="rId122" Type="http://schemas.openxmlformats.org/officeDocument/2006/relationships/slide" Target="slides/slide80.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5.xml"/><Relationship Id="rId68" Type="http://schemas.openxmlformats.org/officeDocument/2006/relationships/slide" Target="slides/slide26.xml"/><Relationship Id="rId89" Type="http://schemas.openxmlformats.org/officeDocument/2006/relationships/slide" Target="slides/slide47.xml"/><Relationship Id="rId112" Type="http://schemas.openxmlformats.org/officeDocument/2006/relationships/slide" Target="slides/slide70.xml"/><Relationship Id="rId133" Type="http://schemas.openxmlformats.org/officeDocument/2006/relationships/slide" Target="slides/slide91.xml"/><Relationship Id="rId16" Type="http://schemas.openxmlformats.org/officeDocument/2006/relationships/slideMaster" Target="slideMasters/slideMaster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1EF8E-742C-4803-B90F-3967280674C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kumimoji="1" lang="ja-JP" altLang="en-US"/>
        </a:p>
      </dgm:t>
    </dgm:pt>
    <dgm:pt modelId="{78A35014-14A1-40FA-9FB6-9EC32C28DFB1}">
      <dgm:prSet phldrT="[テキスト]"/>
      <dgm:spPr/>
      <dgm:t>
        <a:bodyPr/>
        <a:lstStyle/>
        <a:p>
          <a:r>
            <a:rPr kumimoji="1" lang="en-US" altLang="ja-JP" dirty="0" smtClean="0"/>
            <a:t>Male</a:t>
          </a:r>
          <a:endParaRPr kumimoji="1" lang="ja-JP" altLang="en-US" dirty="0"/>
        </a:p>
      </dgm:t>
    </dgm:pt>
    <dgm:pt modelId="{99003EB6-2340-4D71-97FF-932237661101}" type="parTrans" cxnId="{43E113F7-3A5C-497A-A08A-D5792F4DD92E}">
      <dgm:prSet/>
      <dgm:spPr/>
      <dgm:t>
        <a:bodyPr/>
        <a:lstStyle/>
        <a:p>
          <a:endParaRPr kumimoji="1" lang="ja-JP" altLang="en-US"/>
        </a:p>
      </dgm:t>
    </dgm:pt>
    <dgm:pt modelId="{46EAAFEC-47ED-4B30-B6D2-7B6EB9684839}" type="sibTrans" cxnId="{43E113F7-3A5C-497A-A08A-D5792F4DD92E}">
      <dgm:prSet/>
      <dgm:spPr/>
      <dgm:t>
        <a:bodyPr/>
        <a:lstStyle/>
        <a:p>
          <a:endParaRPr kumimoji="1" lang="ja-JP" altLang="en-US"/>
        </a:p>
      </dgm:t>
    </dgm:pt>
    <dgm:pt modelId="{FFFBD9D8-7250-4A1D-A8D3-A7A4685255AF}">
      <dgm:prSet phldrT="[テキスト]"/>
      <dgm:spPr/>
      <dgm:t>
        <a:bodyPr/>
        <a:lstStyle/>
        <a:p>
          <a:r>
            <a:rPr kumimoji="1" lang="en-US" altLang="ja-JP" dirty="0" smtClean="0"/>
            <a:t>&lt;reasons&gt;</a:t>
          </a:r>
          <a:endParaRPr kumimoji="1" lang="ja-JP" altLang="en-US" dirty="0"/>
        </a:p>
      </dgm:t>
    </dgm:pt>
    <dgm:pt modelId="{901FFE42-E0E7-440A-947E-19B6CE30DC10}" type="parTrans" cxnId="{B45D7CD6-3419-4B14-A29E-FE246BB799C2}">
      <dgm:prSet/>
      <dgm:spPr/>
      <dgm:t>
        <a:bodyPr/>
        <a:lstStyle/>
        <a:p>
          <a:endParaRPr kumimoji="1" lang="ja-JP" altLang="en-US"/>
        </a:p>
      </dgm:t>
    </dgm:pt>
    <dgm:pt modelId="{865D2B4E-DEB7-4BCB-82FA-C0C7BFB1B6AC}" type="sibTrans" cxnId="{B45D7CD6-3419-4B14-A29E-FE246BB799C2}">
      <dgm:prSet/>
      <dgm:spPr/>
      <dgm:t>
        <a:bodyPr/>
        <a:lstStyle/>
        <a:p>
          <a:endParaRPr kumimoji="1" lang="ja-JP" altLang="en-US"/>
        </a:p>
      </dgm:t>
    </dgm:pt>
    <dgm:pt modelId="{DB87B820-1D38-4EAE-B099-5AE26AD4CFD4}">
      <dgm:prSet phldrT="[テキスト]"/>
      <dgm:spPr/>
      <dgm:t>
        <a:bodyPr/>
        <a:lstStyle/>
        <a:p>
          <a:r>
            <a:rPr kumimoji="1" lang="en-US" altLang="ja-JP" dirty="0" smtClean="0"/>
            <a:t>???</a:t>
          </a:r>
          <a:endParaRPr kumimoji="1" lang="ja-JP" altLang="en-US" dirty="0"/>
        </a:p>
      </dgm:t>
    </dgm:pt>
    <dgm:pt modelId="{324E89C3-8F0E-43AC-90A8-BD25D718E492}" type="parTrans" cxnId="{EF0363D6-B091-4FB3-97E6-C7734F8DC042}">
      <dgm:prSet/>
      <dgm:spPr/>
      <dgm:t>
        <a:bodyPr/>
        <a:lstStyle/>
        <a:p>
          <a:endParaRPr kumimoji="1" lang="ja-JP" altLang="en-US"/>
        </a:p>
      </dgm:t>
    </dgm:pt>
    <dgm:pt modelId="{D29B024C-4F4F-49B4-8C88-A6606E06F578}" type="sibTrans" cxnId="{EF0363D6-B091-4FB3-97E6-C7734F8DC042}">
      <dgm:prSet/>
      <dgm:spPr/>
      <dgm:t>
        <a:bodyPr/>
        <a:lstStyle/>
        <a:p>
          <a:endParaRPr kumimoji="1" lang="ja-JP" altLang="en-US"/>
        </a:p>
      </dgm:t>
    </dgm:pt>
    <dgm:pt modelId="{B7E8504A-2F2D-441F-8BB8-FD4368E99EF5}">
      <dgm:prSet phldrT="[テキスト]"/>
      <dgm:spPr/>
      <dgm:t>
        <a:bodyPr/>
        <a:lstStyle/>
        <a:p>
          <a:r>
            <a:rPr kumimoji="1" lang="en-US" altLang="ja-JP" dirty="0" smtClean="0"/>
            <a:t>Female</a:t>
          </a:r>
          <a:endParaRPr kumimoji="1" lang="ja-JP" altLang="en-US" dirty="0"/>
        </a:p>
      </dgm:t>
    </dgm:pt>
    <dgm:pt modelId="{23C70BDA-D844-40B0-B052-4112236DFBF2}" type="parTrans" cxnId="{559629FC-B1C6-43AA-BF47-3CC04CBC699D}">
      <dgm:prSet/>
      <dgm:spPr/>
      <dgm:t>
        <a:bodyPr/>
        <a:lstStyle/>
        <a:p>
          <a:endParaRPr kumimoji="1" lang="ja-JP" altLang="en-US"/>
        </a:p>
      </dgm:t>
    </dgm:pt>
    <dgm:pt modelId="{97936C0E-69B2-48D0-900D-7C4DE404B360}" type="sibTrans" cxnId="{559629FC-B1C6-43AA-BF47-3CC04CBC699D}">
      <dgm:prSet/>
      <dgm:spPr/>
      <dgm:t>
        <a:bodyPr/>
        <a:lstStyle/>
        <a:p>
          <a:endParaRPr kumimoji="1" lang="ja-JP" altLang="en-US"/>
        </a:p>
      </dgm:t>
    </dgm:pt>
    <dgm:pt modelId="{C198E3E6-1509-4768-A6E8-0C4ABB2B25C6}">
      <dgm:prSet phldrT="[テキスト]"/>
      <dgm:spPr/>
      <dgm:t>
        <a:bodyPr/>
        <a:lstStyle/>
        <a:p>
          <a:r>
            <a:rPr kumimoji="1" lang="en-US" altLang="ja-JP" dirty="0" smtClean="0"/>
            <a:t>&lt;reasons&gt;</a:t>
          </a:r>
          <a:endParaRPr kumimoji="1" lang="ja-JP" altLang="en-US" dirty="0"/>
        </a:p>
      </dgm:t>
    </dgm:pt>
    <dgm:pt modelId="{E4D22A93-633B-46D5-BC39-C439ED09B7CC}" type="parTrans" cxnId="{6A67CC15-80D9-42CF-92A2-6E60EC045FB3}">
      <dgm:prSet/>
      <dgm:spPr/>
      <dgm:t>
        <a:bodyPr/>
        <a:lstStyle/>
        <a:p>
          <a:endParaRPr kumimoji="1" lang="ja-JP" altLang="en-US"/>
        </a:p>
      </dgm:t>
    </dgm:pt>
    <dgm:pt modelId="{1736902B-4FE3-438D-973C-5CD5688D7CAC}" type="sibTrans" cxnId="{6A67CC15-80D9-42CF-92A2-6E60EC045FB3}">
      <dgm:prSet/>
      <dgm:spPr/>
      <dgm:t>
        <a:bodyPr/>
        <a:lstStyle/>
        <a:p>
          <a:endParaRPr kumimoji="1" lang="ja-JP" altLang="en-US"/>
        </a:p>
      </dgm:t>
    </dgm:pt>
    <dgm:pt modelId="{2BA10141-7132-4DDF-BC76-29C680DE7E8E}">
      <dgm:prSet phldrT="[テキスト]"/>
      <dgm:spPr/>
      <dgm:t>
        <a:bodyPr/>
        <a:lstStyle/>
        <a:p>
          <a:r>
            <a:rPr kumimoji="1" lang="en-US" altLang="ja-JP" dirty="0" smtClean="0"/>
            <a:t>???</a:t>
          </a:r>
          <a:endParaRPr kumimoji="1" lang="ja-JP" altLang="en-US" dirty="0"/>
        </a:p>
      </dgm:t>
    </dgm:pt>
    <dgm:pt modelId="{86761502-8E09-45B9-B341-CD7C32D1F5E4}" type="parTrans" cxnId="{6830D392-8FB8-4A5D-9041-D37667DDF9B1}">
      <dgm:prSet/>
      <dgm:spPr/>
      <dgm:t>
        <a:bodyPr/>
        <a:lstStyle/>
        <a:p>
          <a:endParaRPr kumimoji="1" lang="ja-JP" altLang="en-US"/>
        </a:p>
      </dgm:t>
    </dgm:pt>
    <dgm:pt modelId="{66E7176E-85AE-42F9-B7AE-C5F024DE9465}" type="sibTrans" cxnId="{6830D392-8FB8-4A5D-9041-D37667DDF9B1}">
      <dgm:prSet/>
      <dgm:spPr/>
      <dgm:t>
        <a:bodyPr/>
        <a:lstStyle/>
        <a:p>
          <a:endParaRPr kumimoji="1" lang="ja-JP" altLang="en-US"/>
        </a:p>
      </dgm:t>
    </dgm:pt>
    <dgm:pt modelId="{F161DFAE-52B6-4E2B-952A-8A26C55F24E0}" type="pres">
      <dgm:prSet presAssocID="{C7E1EF8E-742C-4803-B90F-3967280674CE}" presName="Name0" presStyleCnt="0">
        <dgm:presLayoutVars>
          <dgm:dir/>
          <dgm:animLvl val="lvl"/>
          <dgm:resizeHandles/>
        </dgm:presLayoutVars>
      </dgm:prSet>
      <dgm:spPr/>
      <dgm:t>
        <a:bodyPr/>
        <a:lstStyle/>
        <a:p>
          <a:endParaRPr kumimoji="1" lang="ja-JP" altLang="en-US"/>
        </a:p>
      </dgm:t>
    </dgm:pt>
    <dgm:pt modelId="{17A27C36-4DFD-4E59-833A-E896186BE29D}" type="pres">
      <dgm:prSet presAssocID="{78A35014-14A1-40FA-9FB6-9EC32C28DFB1}" presName="linNode" presStyleCnt="0"/>
      <dgm:spPr/>
    </dgm:pt>
    <dgm:pt modelId="{0360D72E-EC3D-415A-B2AE-A6169683CE31}" type="pres">
      <dgm:prSet presAssocID="{78A35014-14A1-40FA-9FB6-9EC32C28DFB1}" presName="parentShp" presStyleLbl="node1" presStyleIdx="0" presStyleCnt="2">
        <dgm:presLayoutVars>
          <dgm:bulletEnabled val="1"/>
        </dgm:presLayoutVars>
      </dgm:prSet>
      <dgm:spPr/>
      <dgm:t>
        <a:bodyPr/>
        <a:lstStyle/>
        <a:p>
          <a:endParaRPr kumimoji="1" lang="ja-JP" altLang="en-US"/>
        </a:p>
      </dgm:t>
    </dgm:pt>
    <dgm:pt modelId="{8F342FB2-986B-40DA-B830-B88B06F68982}" type="pres">
      <dgm:prSet presAssocID="{78A35014-14A1-40FA-9FB6-9EC32C28DFB1}" presName="childShp" presStyleLbl="bgAccFollowNode1" presStyleIdx="0" presStyleCnt="2" custLinFactNeighborY="-2349">
        <dgm:presLayoutVars>
          <dgm:bulletEnabled val="1"/>
        </dgm:presLayoutVars>
      </dgm:prSet>
      <dgm:spPr/>
      <dgm:t>
        <a:bodyPr/>
        <a:lstStyle/>
        <a:p>
          <a:endParaRPr kumimoji="1" lang="ja-JP" altLang="en-US"/>
        </a:p>
      </dgm:t>
    </dgm:pt>
    <dgm:pt modelId="{EAC09EED-34D8-42A6-8F24-41228A90414B}" type="pres">
      <dgm:prSet presAssocID="{46EAAFEC-47ED-4B30-B6D2-7B6EB9684839}" presName="spacing" presStyleCnt="0"/>
      <dgm:spPr/>
    </dgm:pt>
    <dgm:pt modelId="{28DBB539-6396-438B-875B-07D8CFD3E5B7}" type="pres">
      <dgm:prSet presAssocID="{B7E8504A-2F2D-441F-8BB8-FD4368E99EF5}" presName="linNode" presStyleCnt="0"/>
      <dgm:spPr/>
    </dgm:pt>
    <dgm:pt modelId="{C5D16C31-2627-4BDE-8C38-7FFAFA9F7DDA}" type="pres">
      <dgm:prSet presAssocID="{B7E8504A-2F2D-441F-8BB8-FD4368E99EF5}" presName="parentShp" presStyleLbl="node1" presStyleIdx="1" presStyleCnt="2">
        <dgm:presLayoutVars>
          <dgm:bulletEnabled val="1"/>
        </dgm:presLayoutVars>
      </dgm:prSet>
      <dgm:spPr/>
      <dgm:t>
        <a:bodyPr/>
        <a:lstStyle/>
        <a:p>
          <a:endParaRPr kumimoji="1" lang="ja-JP" altLang="en-US"/>
        </a:p>
      </dgm:t>
    </dgm:pt>
    <dgm:pt modelId="{44DBBC59-2801-4462-87CD-1A060F75BB4E}" type="pres">
      <dgm:prSet presAssocID="{B7E8504A-2F2D-441F-8BB8-FD4368E99EF5}" presName="childShp" presStyleLbl="bgAccFollowNode1" presStyleIdx="1" presStyleCnt="2" custLinFactNeighborX="3015" custLinFactNeighborY="3556">
        <dgm:presLayoutVars>
          <dgm:bulletEnabled val="1"/>
        </dgm:presLayoutVars>
      </dgm:prSet>
      <dgm:spPr/>
      <dgm:t>
        <a:bodyPr/>
        <a:lstStyle/>
        <a:p>
          <a:endParaRPr kumimoji="1" lang="ja-JP" altLang="en-US"/>
        </a:p>
      </dgm:t>
    </dgm:pt>
  </dgm:ptLst>
  <dgm:cxnLst>
    <dgm:cxn modelId="{647E715F-EEAA-4629-9925-BC6EA4D36A6A}" type="presOf" srcId="{78A35014-14A1-40FA-9FB6-9EC32C28DFB1}" destId="{0360D72E-EC3D-415A-B2AE-A6169683CE31}" srcOrd="0" destOrd="0" presId="urn:microsoft.com/office/officeart/2005/8/layout/vList6"/>
    <dgm:cxn modelId="{4D8A8B02-4BDB-4C8C-B5B4-6DEAF863B3A9}" type="presOf" srcId="{C7E1EF8E-742C-4803-B90F-3967280674CE}" destId="{F161DFAE-52B6-4E2B-952A-8A26C55F24E0}" srcOrd="0" destOrd="0" presId="urn:microsoft.com/office/officeart/2005/8/layout/vList6"/>
    <dgm:cxn modelId="{559629FC-B1C6-43AA-BF47-3CC04CBC699D}" srcId="{C7E1EF8E-742C-4803-B90F-3967280674CE}" destId="{B7E8504A-2F2D-441F-8BB8-FD4368E99EF5}" srcOrd="1" destOrd="0" parTransId="{23C70BDA-D844-40B0-B052-4112236DFBF2}" sibTransId="{97936C0E-69B2-48D0-900D-7C4DE404B360}"/>
    <dgm:cxn modelId="{EF0363D6-B091-4FB3-97E6-C7734F8DC042}" srcId="{78A35014-14A1-40FA-9FB6-9EC32C28DFB1}" destId="{DB87B820-1D38-4EAE-B099-5AE26AD4CFD4}" srcOrd="1" destOrd="0" parTransId="{324E89C3-8F0E-43AC-90A8-BD25D718E492}" sibTransId="{D29B024C-4F4F-49B4-8C88-A6606E06F578}"/>
    <dgm:cxn modelId="{43E113F7-3A5C-497A-A08A-D5792F4DD92E}" srcId="{C7E1EF8E-742C-4803-B90F-3967280674CE}" destId="{78A35014-14A1-40FA-9FB6-9EC32C28DFB1}" srcOrd="0" destOrd="0" parTransId="{99003EB6-2340-4D71-97FF-932237661101}" sibTransId="{46EAAFEC-47ED-4B30-B6D2-7B6EB9684839}"/>
    <dgm:cxn modelId="{B45D7CD6-3419-4B14-A29E-FE246BB799C2}" srcId="{78A35014-14A1-40FA-9FB6-9EC32C28DFB1}" destId="{FFFBD9D8-7250-4A1D-A8D3-A7A4685255AF}" srcOrd="0" destOrd="0" parTransId="{901FFE42-E0E7-440A-947E-19B6CE30DC10}" sibTransId="{865D2B4E-DEB7-4BCB-82FA-C0C7BFB1B6AC}"/>
    <dgm:cxn modelId="{7927008E-AE13-4857-A508-D16B9D9592A0}" type="presOf" srcId="{B7E8504A-2F2D-441F-8BB8-FD4368E99EF5}" destId="{C5D16C31-2627-4BDE-8C38-7FFAFA9F7DDA}" srcOrd="0" destOrd="0" presId="urn:microsoft.com/office/officeart/2005/8/layout/vList6"/>
    <dgm:cxn modelId="{9A319FD6-24E6-4F56-BD56-47A5C1ADCFF1}" type="presOf" srcId="{C198E3E6-1509-4768-A6E8-0C4ABB2B25C6}" destId="{44DBBC59-2801-4462-87CD-1A060F75BB4E}" srcOrd="0" destOrd="0" presId="urn:microsoft.com/office/officeart/2005/8/layout/vList6"/>
    <dgm:cxn modelId="{7E275899-106A-4B88-999D-D8CAD4DBD36B}" type="presOf" srcId="{FFFBD9D8-7250-4A1D-A8D3-A7A4685255AF}" destId="{8F342FB2-986B-40DA-B830-B88B06F68982}" srcOrd="0" destOrd="0" presId="urn:microsoft.com/office/officeart/2005/8/layout/vList6"/>
    <dgm:cxn modelId="{6830D392-8FB8-4A5D-9041-D37667DDF9B1}" srcId="{B7E8504A-2F2D-441F-8BB8-FD4368E99EF5}" destId="{2BA10141-7132-4DDF-BC76-29C680DE7E8E}" srcOrd="1" destOrd="0" parTransId="{86761502-8E09-45B9-B341-CD7C32D1F5E4}" sibTransId="{66E7176E-85AE-42F9-B7AE-C5F024DE9465}"/>
    <dgm:cxn modelId="{2C71FD5D-2B7E-4415-8F45-F13D366DB3B2}" type="presOf" srcId="{2BA10141-7132-4DDF-BC76-29C680DE7E8E}" destId="{44DBBC59-2801-4462-87CD-1A060F75BB4E}" srcOrd="0" destOrd="1" presId="urn:microsoft.com/office/officeart/2005/8/layout/vList6"/>
    <dgm:cxn modelId="{477AB382-2562-4361-9DF6-3D86FFDE2CFD}" type="presOf" srcId="{DB87B820-1D38-4EAE-B099-5AE26AD4CFD4}" destId="{8F342FB2-986B-40DA-B830-B88B06F68982}" srcOrd="0" destOrd="1" presId="urn:microsoft.com/office/officeart/2005/8/layout/vList6"/>
    <dgm:cxn modelId="{6A67CC15-80D9-42CF-92A2-6E60EC045FB3}" srcId="{B7E8504A-2F2D-441F-8BB8-FD4368E99EF5}" destId="{C198E3E6-1509-4768-A6E8-0C4ABB2B25C6}" srcOrd="0" destOrd="0" parTransId="{E4D22A93-633B-46D5-BC39-C439ED09B7CC}" sibTransId="{1736902B-4FE3-438D-973C-5CD5688D7CAC}"/>
    <dgm:cxn modelId="{BC51B7AC-FE18-4CCC-ACB0-F270F6ED1787}" type="presParOf" srcId="{F161DFAE-52B6-4E2B-952A-8A26C55F24E0}" destId="{17A27C36-4DFD-4E59-833A-E896186BE29D}" srcOrd="0" destOrd="0" presId="urn:microsoft.com/office/officeart/2005/8/layout/vList6"/>
    <dgm:cxn modelId="{C7460790-992D-4F70-98A3-19F9233F1B3F}" type="presParOf" srcId="{17A27C36-4DFD-4E59-833A-E896186BE29D}" destId="{0360D72E-EC3D-415A-B2AE-A6169683CE31}" srcOrd="0" destOrd="0" presId="urn:microsoft.com/office/officeart/2005/8/layout/vList6"/>
    <dgm:cxn modelId="{943E124E-D508-4DFF-A9F5-5B90D4BF9FBC}" type="presParOf" srcId="{17A27C36-4DFD-4E59-833A-E896186BE29D}" destId="{8F342FB2-986B-40DA-B830-B88B06F68982}" srcOrd="1" destOrd="0" presId="urn:microsoft.com/office/officeart/2005/8/layout/vList6"/>
    <dgm:cxn modelId="{B092CFA9-3EDF-4351-A431-18DCDDE1BCD6}" type="presParOf" srcId="{F161DFAE-52B6-4E2B-952A-8A26C55F24E0}" destId="{EAC09EED-34D8-42A6-8F24-41228A90414B}" srcOrd="1" destOrd="0" presId="urn:microsoft.com/office/officeart/2005/8/layout/vList6"/>
    <dgm:cxn modelId="{8E8A6ECD-BD32-4CD3-9446-B6CDA9CA7296}" type="presParOf" srcId="{F161DFAE-52B6-4E2B-952A-8A26C55F24E0}" destId="{28DBB539-6396-438B-875B-07D8CFD3E5B7}" srcOrd="2" destOrd="0" presId="urn:microsoft.com/office/officeart/2005/8/layout/vList6"/>
    <dgm:cxn modelId="{B3AFDC73-AC59-4350-A589-9837E47F954A}" type="presParOf" srcId="{28DBB539-6396-438B-875B-07D8CFD3E5B7}" destId="{C5D16C31-2627-4BDE-8C38-7FFAFA9F7DDA}" srcOrd="0" destOrd="0" presId="urn:microsoft.com/office/officeart/2005/8/layout/vList6"/>
    <dgm:cxn modelId="{A469FB49-246A-4591-9015-F16D282480E1}" type="presParOf" srcId="{28DBB539-6396-438B-875B-07D8CFD3E5B7}" destId="{44DBBC59-2801-4462-87CD-1A060F75BB4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B9413-0C81-4D80-9DBF-7E27101E3E51}"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n-US"/>
        </a:p>
      </dgm:t>
    </dgm:pt>
    <dgm:pt modelId="{C580971D-DD58-49DF-9796-4EA9BE8A6014}">
      <dgm:prSet phldrT="[Text]"/>
      <dgm:spPr/>
      <dgm:t>
        <a:bodyPr/>
        <a:lstStyle/>
        <a:p>
          <a:r>
            <a:rPr lang="en-US" dirty="0" smtClean="0"/>
            <a:t>Manuscript Development</a:t>
          </a:r>
          <a:endParaRPr lang="en-US" dirty="0"/>
        </a:p>
      </dgm:t>
    </dgm:pt>
    <dgm:pt modelId="{452D8C7A-7C15-4D27-9AE5-68C0BCAC01A1}" type="parTrans" cxnId="{33846788-CE93-4CF7-9E61-BBB049CF85E7}">
      <dgm:prSet/>
      <dgm:spPr/>
      <dgm:t>
        <a:bodyPr/>
        <a:lstStyle/>
        <a:p>
          <a:endParaRPr lang="en-US"/>
        </a:p>
      </dgm:t>
    </dgm:pt>
    <dgm:pt modelId="{844E983F-6537-4B18-9F43-C971E17256D5}" type="sibTrans" cxnId="{33846788-CE93-4CF7-9E61-BBB049CF85E7}">
      <dgm:prSet/>
      <dgm:spPr/>
      <dgm:t>
        <a:bodyPr/>
        <a:lstStyle/>
        <a:p>
          <a:endParaRPr lang="en-US"/>
        </a:p>
      </dgm:t>
    </dgm:pt>
    <dgm:pt modelId="{5D928833-65A4-491E-8527-FA2530229434}">
      <dgm:prSet phldrT="[Text]"/>
      <dgm:spPr/>
      <dgm:t>
        <a:bodyPr/>
        <a:lstStyle/>
        <a:p>
          <a:r>
            <a:rPr lang="en-US" dirty="0" smtClean="0"/>
            <a:t>Manuscript editing</a:t>
          </a:r>
          <a:endParaRPr lang="en-US" dirty="0"/>
        </a:p>
      </dgm:t>
    </dgm:pt>
    <dgm:pt modelId="{B01ACF23-D35F-4B2A-9D18-BDB6EACE3C2A}" type="parTrans" cxnId="{372E37D9-6933-463B-8C8C-E7183448D5A0}">
      <dgm:prSet/>
      <dgm:spPr/>
      <dgm:t>
        <a:bodyPr/>
        <a:lstStyle/>
        <a:p>
          <a:endParaRPr lang="en-US"/>
        </a:p>
      </dgm:t>
    </dgm:pt>
    <dgm:pt modelId="{AFCEE2F2-693E-451B-9F96-1DA38A91D438}" type="sibTrans" cxnId="{372E37D9-6933-463B-8C8C-E7183448D5A0}">
      <dgm:prSet/>
      <dgm:spPr/>
      <dgm:t>
        <a:bodyPr/>
        <a:lstStyle/>
        <a:p>
          <a:endParaRPr lang="en-US"/>
        </a:p>
      </dgm:t>
    </dgm:pt>
    <dgm:pt modelId="{843D4DE1-0537-473D-847E-8AC499723E55}">
      <dgm:prSet phldrT="[Text]"/>
      <dgm:spPr/>
      <dgm:t>
        <a:bodyPr/>
        <a:lstStyle/>
        <a:p>
          <a:r>
            <a:rPr lang="en-US" dirty="0" smtClean="0"/>
            <a:t>Reporting Solid Research</a:t>
          </a:r>
          <a:endParaRPr lang="en-US" dirty="0"/>
        </a:p>
      </dgm:t>
    </dgm:pt>
    <dgm:pt modelId="{B10C3C65-4A3A-4823-A36D-D5868ED419F1}" type="parTrans" cxnId="{8BED157C-34E8-43EA-B075-65BB6C4EA4A7}">
      <dgm:prSet/>
      <dgm:spPr/>
      <dgm:t>
        <a:bodyPr/>
        <a:lstStyle/>
        <a:p>
          <a:endParaRPr lang="en-US"/>
        </a:p>
      </dgm:t>
    </dgm:pt>
    <dgm:pt modelId="{5E0A1E8C-70EF-4FAC-8634-FB3BAE74660D}" type="sibTrans" cxnId="{8BED157C-34E8-43EA-B075-65BB6C4EA4A7}">
      <dgm:prSet/>
      <dgm:spPr/>
      <dgm:t>
        <a:bodyPr/>
        <a:lstStyle/>
        <a:p>
          <a:endParaRPr lang="en-US"/>
        </a:p>
      </dgm:t>
    </dgm:pt>
    <dgm:pt modelId="{328A0A82-4E09-447A-AECE-2224268E988F}">
      <dgm:prSet phldrT="[Text]"/>
      <dgm:spPr/>
      <dgm:t>
        <a:bodyPr/>
        <a:lstStyle/>
        <a:p>
          <a:r>
            <a:rPr lang="en-US" dirty="0" smtClean="0"/>
            <a:t>Rapid technical review </a:t>
          </a:r>
          <a:endParaRPr lang="en-US" dirty="0"/>
        </a:p>
      </dgm:t>
    </dgm:pt>
    <dgm:pt modelId="{B61EFECC-8199-4173-B95A-4BA37D16F0FA}" type="parTrans" cxnId="{DB66F033-7178-43B6-93E7-493E872EB3AD}">
      <dgm:prSet/>
      <dgm:spPr/>
      <dgm:t>
        <a:bodyPr/>
        <a:lstStyle/>
        <a:p>
          <a:endParaRPr lang="en-US"/>
        </a:p>
      </dgm:t>
    </dgm:pt>
    <dgm:pt modelId="{4A4F9125-7BA7-4787-BF2C-13A3C213AE86}" type="sibTrans" cxnId="{DB66F033-7178-43B6-93E7-493E872EB3AD}">
      <dgm:prSet/>
      <dgm:spPr/>
      <dgm:t>
        <a:bodyPr/>
        <a:lstStyle/>
        <a:p>
          <a:endParaRPr lang="en-US"/>
        </a:p>
      </dgm:t>
    </dgm:pt>
    <dgm:pt modelId="{23C3CF35-4742-400A-A39F-1AB370820C55}">
      <dgm:prSet phldrT="[Text]"/>
      <dgm:spPr/>
      <dgm:t>
        <a:bodyPr/>
        <a:lstStyle/>
        <a:p>
          <a:r>
            <a:rPr lang="en-US" dirty="0" smtClean="0"/>
            <a:t>Journal Selection/Submission</a:t>
          </a:r>
          <a:endParaRPr lang="en-US" dirty="0"/>
        </a:p>
      </dgm:t>
    </dgm:pt>
    <dgm:pt modelId="{B30F7CED-05BA-460F-813E-3E14CB96BBD4}" type="parTrans" cxnId="{B4082786-5335-4255-A207-4F121EB28970}">
      <dgm:prSet/>
      <dgm:spPr/>
      <dgm:t>
        <a:bodyPr/>
        <a:lstStyle/>
        <a:p>
          <a:endParaRPr lang="en-US"/>
        </a:p>
      </dgm:t>
    </dgm:pt>
    <dgm:pt modelId="{F9DD595D-6826-4F17-9F90-A3CE6ADDA6BC}" type="sibTrans" cxnId="{B4082786-5335-4255-A207-4F121EB28970}">
      <dgm:prSet/>
      <dgm:spPr/>
      <dgm:t>
        <a:bodyPr/>
        <a:lstStyle/>
        <a:p>
          <a:endParaRPr lang="en-US"/>
        </a:p>
      </dgm:t>
    </dgm:pt>
    <dgm:pt modelId="{B61271D9-5B75-4C74-A769-F03E8E8FABF5}">
      <dgm:prSet phldrT="[Text]"/>
      <dgm:spPr/>
      <dgm:t>
        <a:bodyPr/>
        <a:lstStyle/>
        <a:p>
          <a:r>
            <a:rPr lang="en-US" dirty="0" smtClean="0"/>
            <a:t>Resubmission/Revisions</a:t>
          </a:r>
          <a:endParaRPr lang="en-US" dirty="0"/>
        </a:p>
      </dgm:t>
    </dgm:pt>
    <dgm:pt modelId="{99C6F7E6-14AB-4C29-89B2-583BA12A739C}" type="parTrans" cxnId="{0D7A95B6-764A-467B-9F14-D0D30B2FFA8F}">
      <dgm:prSet/>
      <dgm:spPr/>
      <dgm:t>
        <a:bodyPr/>
        <a:lstStyle/>
        <a:p>
          <a:endParaRPr lang="en-US"/>
        </a:p>
      </dgm:t>
    </dgm:pt>
    <dgm:pt modelId="{233FF7B9-0AE2-4827-97DD-F4B45E166560}" type="sibTrans" cxnId="{0D7A95B6-764A-467B-9F14-D0D30B2FFA8F}">
      <dgm:prSet/>
      <dgm:spPr/>
      <dgm:t>
        <a:bodyPr/>
        <a:lstStyle/>
        <a:p>
          <a:endParaRPr lang="en-US"/>
        </a:p>
      </dgm:t>
    </dgm:pt>
    <dgm:pt modelId="{C65D253D-A8C6-4539-9A83-28CBA4C825B8}">
      <dgm:prSet phldrT="[Text]"/>
      <dgm:spPr/>
      <dgm:t>
        <a:bodyPr/>
        <a:lstStyle/>
        <a:p>
          <a:r>
            <a:rPr lang="en-US" dirty="0" smtClean="0"/>
            <a:t>Author Education</a:t>
          </a:r>
          <a:endParaRPr lang="en-US" dirty="0"/>
        </a:p>
      </dgm:t>
    </dgm:pt>
    <dgm:pt modelId="{B74C43EC-BDCB-406E-99F4-6E5E1B419432}" type="parTrans" cxnId="{A7748E7E-715C-4F1A-B430-B486F7E4BAB9}">
      <dgm:prSet/>
      <dgm:spPr/>
      <dgm:t>
        <a:bodyPr/>
        <a:lstStyle/>
        <a:p>
          <a:endParaRPr lang="en-US"/>
        </a:p>
      </dgm:t>
    </dgm:pt>
    <dgm:pt modelId="{F7AC8348-9114-4FE5-9F52-2CA87BF95153}" type="sibTrans" cxnId="{A7748E7E-715C-4F1A-B430-B486F7E4BAB9}">
      <dgm:prSet/>
      <dgm:spPr/>
      <dgm:t>
        <a:bodyPr/>
        <a:lstStyle/>
        <a:p>
          <a:endParaRPr lang="en-US"/>
        </a:p>
      </dgm:t>
    </dgm:pt>
    <dgm:pt modelId="{70203671-8437-42A0-893D-C74F1E0F4EAA}">
      <dgm:prSet/>
      <dgm:spPr/>
      <dgm:t>
        <a:bodyPr/>
        <a:lstStyle/>
        <a:p>
          <a:r>
            <a:rPr lang="en-US" dirty="0" smtClean="0"/>
            <a:t>Journal formatting</a:t>
          </a:r>
          <a:endParaRPr lang="en-US" dirty="0"/>
        </a:p>
      </dgm:t>
    </dgm:pt>
    <dgm:pt modelId="{1C1EC60B-B3DB-4D6E-A05A-425B5A72F43D}" type="parTrans" cxnId="{8881E430-01FE-4E8D-AEB0-904F657C919F}">
      <dgm:prSet/>
      <dgm:spPr/>
      <dgm:t>
        <a:bodyPr/>
        <a:lstStyle/>
        <a:p>
          <a:endParaRPr lang="en-US"/>
        </a:p>
      </dgm:t>
    </dgm:pt>
    <dgm:pt modelId="{472C0631-1F50-45E0-9090-E9747AB0A43A}" type="sibTrans" cxnId="{8881E430-01FE-4E8D-AEB0-904F657C919F}">
      <dgm:prSet/>
      <dgm:spPr/>
      <dgm:t>
        <a:bodyPr/>
        <a:lstStyle/>
        <a:p>
          <a:endParaRPr lang="en-US"/>
        </a:p>
      </dgm:t>
    </dgm:pt>
    <dgm:pt modelId="{B54C7B85-846D-4538-887F-393FA23FD3E7}">
      <dgm:prSet/>
      <dgm:spPr/>
      <dgm:t>
        <a:bodyPr/>
        <a:lstStyle/>
        <a:p>
          <a:r>
            <a:rPr lang="en-US" dirty="0" smtClean="0"/>
            <a:t>Artwork, graphs, tables</a:t>
          </a:r>
        </a:p>
      </dgm:t>
    </dgm:pt>
    <dgm:pt modelId="{D2FB42BF-9812-4BF6-8019-12A44EEFB7BF}" type="parTrans" cxnId="{559DA85C-FF81-4BD9-99DF-EF94B7F45129}">
      <dgm:prSet/>
      <dgm:spPr/>
      <dgm:t>
        <a:bodyPr/>
        <a:lstStyle/>
        <a:p>
          <a:endParaRPr lang="en-US"/>
        </a:p>
      </dgm:t>
    </dgm:pt>
    <dgm:pt modelId="{77B68661-2161-4729-B882-08D89E0124B6}" type="sibTrans" cxnId="{559DA85C-FF81-4BD9-99DF-EF94B7F45129}">
      <dgm:prSet/>
      <dgm:spPr/>
      <dgm:t>
        <a:bodyPr/>
        <a:lstStyle/>
        <a:p>
          <a:endParaRPr lang="en-US"/>
        </a:p>
      </dgm:t>
    </dgm:pt>
    <dgm:pt modelId="{51D466DC-6B43-474E-9B05-95A19BEAFAD6}">
      <dgm:prSet/>
      <dgm:spPr/>
      <dgm:t>
        <a:bodyPr/>
        <a:lstStyle/>
        <a:p>
          <a:r>
            <a:rPr lang="en-US" dirty="0" smtClean="0"/>
            <a:t>Plagiarism check</a:t>
          </a:r>
          <a:endParaRPr lang="en-US" dirty="0"/>
        </a:p>
      </dgm:t>
    </dgm:pt>
    <dgm:pt modelId="{289247A7-E8BF-4E1E-A22E-3CABF5476ECE}" type="parTrans" cxnId="{0A223C71-6842-4DE0-B352-F8DDD681DA20}">
      <dgm:prSet/>
      <dgm:spPr/>
      <dgm:t>
        <a:bodyPr/>
        <a:lstStyle/>
        <a:p>
          <a:endParaRPr lang="en-US"/>
        </a:p>
      </dgm:t>
    </dgm:pt>
    <dgm:pt modelId="{798E8738-5E95-4F61-910D-DA9FE1F89442}" type="sibTrans" cxnId="{0A223C71-6842-4DE0-B352-F8DDD681DA20}">
      <dgm:prSet/>
      <dgm:spPr/>
      <dgm:t>
        <a:bodyPr/>
        <a:lstStyle/>
        <a:p>
          <a:endParaRPr lang="en-US"/>
        </a:p>
      </dgm:t>
    </dgm:pt>
    <dgm:pt modelId="{068B5C56-3207-4053-9A12-22F17F4F4EE0}">
      <dgm:prSet phldrT="[Text]"/>
      <dgm:spPr/>
      <dgm:t>
        <a:bodyPr/>
        <a:lstStyle/>
        <a:p>
          <a:r>
            <a:rPr lang="en-US" dirty="0" smtClean="0"/>
            <a:t>Journal recommendation tools and services</a:t>
          </a:r>
          <a:endParaRPr lang="en-US" dirty="0"/>
        </a:p>
      </dgm:t>
    </dgm:pt>
    <dgm:pt modelId="{0F32B6CE-E661-4E98-B825-0E8DEE492565}" type="parTrans" cxnId="{52590617-9A51-41A3-8391-62604115BBDF}">
      <dgm:prSet/>
      <dgm:spPr/>
      <dgm:t>
        <a:bodyPr/>
        <a:lstStyle/>
        <a:p>
          <a:endParaRPr lang="en-US"/>
        </a:p>
      </dgm:t>
    </dgm:pt>
    <dgm:pt modelId="{04A62875-5C17-4495-B870-D9B2AEC9C869}" type="sibTrans" cxnId="{52590617-9A51-41A3-8391-62604115BBDF}">
      <dgm:prSet/>
      <dgm:spPr/>
      <dgm:t>
        <a:bodyPr/>
        <a:lstStyle/>
        <a:p>
          <a:endParaRPr lang="en-US"/>
        </a:p>
      </dgm:t>
    </dgm:pt>
    <dgm:pt modelId="{CF114C59-BD02-4F22-97C7-77A95DFB1141}">
      <dgm:prSet phldrT="[Text]"/>
      <dgm:spPr/>
      <dgm:t>
        <a:bodyPr/>
        <a:lstStyle/>
        <a:p>
          <a:r>
            <a:rPr lang="en-US" dirty="0" smtClean="0"/>
            <a:t>Manuscript re-editing</a:t>
          </a:r>
          <a:endParaRPr lang="en-US" dirty="0"/>
        </a:p>
      </dgm:t>
    </dgm:pt>
    <dgm:pt modelId="{148B8A2E-317F-4F13-A6C1-4EE394F2E352}" type="parTrans" cxnId="{41231BD6-B03E-4A82-BDEF-46BBEB85809F}">
      <dgm:prSet/>
      <dgm:spPr/>
      <dgm:t>
        <a:bodyPr/>
        <a:lstStyle/>
        <a:p>
          <a:endParaRPr lang="en-US"/>
        </a:p>
      </dgm:t>
    </dgm:pt>
    <dgm:pt modelId="{07558FCA-ECFE-4AC5-AE78-19B295F6196F}" type="sibTrans" cxnId="{41231BD6-B03E-4A82-BDEF-46BBEB85809F}">
      <dgm:prSet/>
      <dgm:spPr/>
      <dgm:t>
        <a:bodyPr/>
        <a:lstStyle/>
        <a:p>
          <a:endParaRPr lang="en-US"/>
        </a:p>
      </dgm:t>
    </dgm:pt>
    <dgm:pt modelId="{F3257B85-5855-497F-B71A-61770D1BFB73}">
      <dgm:prSet phldrT="[Text]"/>
      <dgm:spPr/>
      <dgm:t>
        <a:bodyPr/>
        <a:lstStyle/>
        <a:p>
          <a:r>
            <a:rPr lang="en-US" dirty="0" smtClean="0"/>
            <a:t>Localized  content</a:t>
          </a:r>
          <a:endParaRPr lang="en-US" dirty="0"/>
        </a:p>
      </dgm:t>
    </dgm:pt>
    <dgm:pt modelId="{B343589B-41B2-45D8-9EDD-6FCC973A2D8C}" type="parTrans" cxnId="{42860DCA-4B02-44F1-9415-92EDC46839F6}">
      <dgm:prSet/>
      <dgm:spPr/>
      <dgm:t>
        <a:bodyPr/>
        <a:lstStyle/>
        <a:p>
          <a:endParaRPr lang="en-US"/>
        </a:p>
      </dgm:t>
    </dgm:pt>
    <dgm:pt modelId="{C4C6490A-E3D7-4D03-B912-9CF99C5BB860}" type="sibTrans" cxnId="{42860DCA-4B02-44F1-9415-92EDC46839F6}">
      <dgm:prSet/>
      <dgm:spPr/>
      <dgm:t>
        <a:bodyPr/>
        <a:lstStyle/>
        <a:p>
          <a:endParaRPr lang="en-US"/>
        </a:p>
      </dgm:t>
    </dgm:pt>
    <dgm:pt modelId="{4038F005-7559-4577-86D2-AEDA4B05FC6B}">
      <dgm:prSet/>
      <dgm:spPr/>
      <dgm:t>
        <a:bodyPr/>
        <a:lstStyle/>
        <a:p>
          <a:r>
            <a:rPr lang="en-US" dirty="0" smtClean="0"/>
            <a:t>Manuscript submission support services</a:t>
          </a:r>
        </a:p>
      </dgm:t>
    </dgm:pt>
    <dgm:pt modelId="{E69B8F0D-9372-43FD-9A10-A42092D3C460}" type="parTrans" cxnId="{87E6C8C2-B3AC-42BB-BF77-7F64E7ED5859}">
      <dgm:prSet/>
      <dgm:spPr/>
      <dgm:t>
        <a:bodyPr/>
        <a:lstStyle/>
        <a:p>
          <a:endParaRPr lang="en-US"/>
        </a:p>
      </dgm:t>
    </dgm:pt>
    <dgm:pt modelId="{3122025D-EB43-4DE3-ADEF-63C65A4B6795}" type="sibTrans" cxnId="{87E6C8C2-B3AC-42BB-BF77-7F64E7ED5859}">
      <dgm:prSet/>
      <dgm:spPr/>
      <dgm:t>
        <a:bodyPr/>
        <a:lstStyle/>
        <a:p>
          <a:endParaRPr lang="en-US"/>
        </a:p>
      </dgm:t>
    </dgm:pt>
    <dgm:pt modelId="{2F74FD98-8A77-423F-9766-8292BFDB6C10}">
      <dgm:prSet/>
      <dgm:spPr/>
      <dgm:t>
        <a:bodyPr/>
        <a:lstStyle/>
        <a:p>
          <a:r>
            <a:rPr lang="en-US" smtClean="0"/>
            <a:t>Peer review response check</a:t>
          </a:r>
          <a:endParaRPr lang="en-US" dirty="0" smtClean="0"/>
        </a:p>
      </dgm:t>
    </dgm:pt>
    <dgm:pt modelId="{A9369490-0B59-4B3E-9926-850D85CB3BEB}" type="parTrans" cxnId="{B0CDE56B-2053-4CF4-B354-7678B7FD4197}">
      <dgm:prSet/>
      <dgm:spPr/>
      <dgm:t>
        <a:bodyPr/>
        <a:lstStyle/>
        <a:p>
          <a:endParaRPr lang="en-US"/>
        </a:p>
      </dgm:t>
    </dgm:pt>
    <dgm:pt modelId="{80EB4450-4E8B-4853-835B-4C67C2AC5D12}" type="sibTrans" cxnId="{B0CDE56B-2053-4CF4-B354-7678B7FD4197}">
      <dgm:prSet/>
      <dgm:spPr/>
      <dgm:t>
        <a:bodyPr/>
        <a:lstStyle/>
        <a:p>
          <a:endParaRPr lang="en-US"/>
        </a:p>
      </dgm:t>
    </dgm:pt>
    <dgm:pt modelId="{7630F531-6117-44A2-A15C-B474AE6C04A2}">
      <dgm:prSet/>
      <dgm:spPr/>
      <dgm:t>
        <a:bodyPr/>
        <a:lstStyle/>
        <a:p>
          <a:r>
            <a:rPr lang="en-US" smtClean="0"/>
            <a:t>Re-submission</a:t>
          </a:r>
          <a:endParaRPr lang="en-US" dirty="0"/>
        </a:p>
      </dgm:t>
    </dgm:pt>
    <dgm:pt modelId="{2994CE38-565A-4FB2-9588-CA1277837B99}" type="parTrans" cxnId="{86E90CB1-474C-437B-A8C0-E1BD68C7B1FF}">
      <dgm:prSet/>
      <dgm:spPr/>
      <dgm:t>
        <a:bodyPr/>
        <a:lstStyle/>
        <a:p>
          <a:endParaRPr lang="en-US"/>
        </a:p>
      </dgm:t>
    </dgm:pt>
    <dgm:pt modelId="{B361E286-6FAA-41F9-8332-725DE74B5C28}" type="sibTrans" cxnId="{86E90CB1-474C-437B-A8C0-E1BD68C7B1FF}">
      <dgm:prSet/>
      <dgm:spPr/>
      <dgm:t>
        <a:bodyPr/>
        <a:lstStyle/>
        <a:p>
          <a:endParaRPr lang="en-US"/>
        </a:p>
      </dgm:t>
    </dgm:pt>
    <dgm:pt modelId="{263BADBB-3BD2-49BA-A9C3-A83AE31174D8}">
      <dgm:prSet/>
      <dgm:spPr/>
      <dgm:t>
        <a:bodyPr/>
        <a:lstStyle/>
        <a:p>
          <a:r>
            <a:rPr lang="en-US" smtClean="0"/>
            <a:t>Workshops</a:t>
          </a:r>
          <a:endParaRPr lang="en-US" dirty="0" smtClean="0"/>
        </a:p>
      </dgm:t>
    </dgm:pt>
    <dgm:pt modelId="{BED0023B-325A-4BF4-8454-6B54CB33A637}" type="parTrans" cxnId="{5C019D3A-FB7D-4E75-B44F-065D66C45AE8}">
      <dgm:prSet/>
      <dgm:spPr/>
      <dgm:t>
        <a:bodyPr/>
        <a:lstStyle/>
        <a:p>
          <a:endParaRPr lang="en-US"/>
        </a:p>
      </dgm:t>
    </dgm:pt>
    <dgm:pt modelId="{4D5A4D3D-C5C8-4934-8AC5-31959AB87C0A}" type="sibTrans" cxnId="{5C019D3A-FB7D-4E75-B44F-065D66C45AE8}">
      <dgm:prSet/>
      <dgm:spPr/>
      <dgm:t>
        <a:bodyPr/>
        <a:lstStyle/>
        <a:p>
          <a:endParaRPr lang="en-US"/>
        </a:p>
      </dgm:t>
    </dgm:pt>
    <dgm:pt modelId="{6FA2F5CD-F2B7-40C6-A2BD-25875BDEDE3C}">
      <dgm:prSet/>
      <dgm:spPr/>
      <dgm:t>
        <a:bodyPr/>
        <a:lstStyle/>
        <a:p>
          <a:r>
            <a:rPr lang="en-US" smtClean="0"/>
            <a:t>Webinars</a:t>
          </a:r>
          <a:endParaRPr lang="en-US" dirty="0"/>
        </a:p>
      </dgm:t>
    </dgm:pt>
    <dgm:pt modelId="{72BC6B41-6399-4B6D-9294-1AC7FD929590}" type="parTrans" cxnId="{6FFBA638-1063-4502-B330-9BAF69DAA427}">
      <dgm:prSet/>
      <dgm:spPr/>
      <dgm:t>
        <a:bodyPr/>
        <a:lstStyle/>
        <a:p>
          <a:endParaRPr lang="en-US"/>
        </a:p>
      </dgm:t>
    </dgm:pt>
    <dgm:pt modelId="{CA963D7C-4B1B-4CB6-8427-87D08E372464}" type="sibTrans" cxnId="{6FFBA638-1063-4502-B330-9BAF69DAA427}">
      <dgm:prSet/>
      <dgm:spPr/>
      <dgm:t>
        <a:bodyPr/>
        <a:lstStyle/>
        <a:p>
          <a:endParaRPr lang="en-US"/>
        </a:p>
      </dgm:t>
    </dgm:pt>
    <dgm:pt modelId="{DC1544B6-C75E-4D08-B696-0DDC85665910}" type="pres">
      <dgm:prSet presAssocID="{87EB9413-0C81-4D80-9DBF-7E27101E3E51}" presName="Name0" presStyleCnt="0">
        <dgm:presLayoutVars>
          <dgm:dir/>
          <dgm:animLvl val="lvl"/>
          <dgm:resizeHandles val="exact"/>
        </dgm:presLayoutVars>
      </dgm:prSet>
      <dgm:spPr/>
      <dgm:t>
        <a:bodyPr/>
        <a:lstStyle/>
        <a:p>
          <a:endParaRPr lang="en-US"/>
        </a:p>
      </dgm:t>
    </dgm:pt>
    <dgm:pt modelId="{E6B2F58F-85F4-42EB-93BC-C2EC597F17E0}" type="pres">
      <dgm:prSet presAssocID="{C580971D-DD58-49DF-9796-4EA9BE8A6014}" presName="composite" presStyleCnt="0"/>
      <dgm:spPr/>
    </dgm:pt>
    <dgm:pt modelId="{A81317E4-0886-4513-9D49-13D8A3361DDE}" type="pres">
      <dgm:prSet presAssocID="{C580971D-DD58-49DF-9796-4EA9BE8A6014}" presName="parTx" presStyleLbl="alignNode1" presStyleIdx="0" presStyleCnt="5">
        <dgm:presLayoutVars>
          <dgm:chMax val="0"/>
          <dgm:chPref val="0"/>
          <dgm:bulletEnabled val="1"/>
        </dgm:presLayoutVars>
      </dgm:prSet>
      <dgm:spPr/>
      <dgm:t>
        <a:bodyPr/>
        <a:lstStyle/>
        <a:p>
          <a:endParaRPr lang="en-US"/>
        </a:p>
      </dgm:t>
    </dgm:pt>
    <dgm:pt modelId="{E146547E-B5AB-42FE-9D74-F9C1CBF15CF4}" type="pres">
      <dgm:prSet presAssocID="{C580971D-DD58-49DF-9796-4EA9BE8A6014}" presName="desTx" presStyleLbl="alignAccFollowNode1" presStyleIdx="0" presStyleCnt="5">
        <dgm:presLayoutVars>
          <dgm:bulletEnabled val="1"/>
        </dgm:presLayoutVars>
      </dgm:prSet>
      <dgm:spPr/>
      <dgm:t>
        <a:bodyPr/>
        <a:lstStyle/>
        <a:p>
          <a:endParaRPr lang="en-US"/>
        </a:p>
      </dgm:t>
    </dgm:pt>
    <dgm:pt modelId="{31543632-B997-4E6D-9E5A-B63579ACE231}" type="pres">
      <dgm:prSet presAssocID="{844E983F-6537-4B18-9F43-C971E17256D5}" presName="space" presStyleCnt="0"/>
      <dgm:spPr/>
    </dgm:pt>
    <dgm:pt modelId="{04943C01-EB5D-459E-841A-157B457D8DCE}" type="pres">
      <dgm:prSet presAssocID="{843D4DE1-0537-473D-847E-8AC499723E55}" presName="composite" presStyleCnt="0"/>
      <dgm:spPr/>
    </dgm:pt>
    <dgm:pt modelId="{2FB8300A-CB88-4207-AE31-736B0EC74858}" type="pres">
      <dgm:prSet presAssocID="{843D4DE1-0537-473D-847E-8AC499723E55}" presName="parTx" presStyleLbl="alignNode1" presStyleIdx="1" presStyleCnt="5">
        <dgm:presLayoutVars>
          <dgm:chMax val="0"/>
          <dgm:chPref val="0"/>
          <dgm:bulletEnabled val="1"/>
        </dgm:presLayoutVars>
      </dgm:prSet>
      <dgm:spPr/>
      <dgm:t>
        <a:bodyPr/>
        <a:lstStyle/>
        <a:p>
          <a:endParaRPr lang="en-US"/>
        </a:p>
      </dgm:t>
    </dgm:pt>
    <dgm:pt modelId="{ACA3BFCF-5BC4-434E-B7E2-A2432DD811C0}" type="pres">
      <dgm:prSet presAssocID="{843D4DE1-0537-473D-847E-8AC499723E55}" presName="desTx" presStyleLbl="alignAccFollowNode1" presStyleIdx="1" presStyleCnt="5">
        <dgm:presLayoutVars>
          <dgm:bulletEnabled val="1"/>
        </dgm:presLayoutVars>
      </dgm:prSet>
      <dgm:spPr/>
      <dgm:t>
        <a:bodyPr/>
        <a:lstStyle/>
        <a:p>
          <a:endParaRPr lang="en-US"/>
        </a:p>
      </dgm:t>
    </dgm:pt>
    <dgm:pt modelId="{BD1CFE61-C0A4-4749-9684-72FEBF2FD503}" type="pres">
      <dgm:prSet presAssocID="{5E0A1E8C-70EF-4FAC-8634-FB3BAE74660D}" presName="space" presStyleCnt="0"/>
      <dgm:spPr/>
    </dgm:pt>
    <dgm:pt modelId="{87FB5390-B4A6-424A-A007-679F0D7A41D6}" type="pres">
      <dgm:prSet presAssocID="{23C3CF35-4742-400A-A39F-1AB370820C55}" presName="composite" presStyleCnt="0"/>
      <dgm:spPr/>
    </dgm:pt>
    <dgm:pt modelId="{124143F5-55AF-4D96-B316-1899B9A2A3E5}" type="pres">
      <dgm:prSet presAssocID="{23C3CF35-4742-400A-A39F-1AB370820C55}" presName="parTx" presStyleLbl="alignNode1" presStyleIdx="2" presStyleCnt="5">
        <dgm:presLayoutVars>
          <dgm:chMax val="0"/>
          <dgm:chPref val="0"/>
          <dgm:bulletEnabled val="1"/>
        </dgm:presLayoutVars>
      </dgm:prSet>
      <dgm:spPr/>
      <dgm:t>
        <a:bodyPr/>
        <a:lstStyle/>
        <a:p>
          <a:endParaRPr lang="en-US"/>
        </a:p>
      </dgm:t>
    </dgm:pt>
    <dgm:pt modelId="{CF6981F3-3FA8-4238-BCC8-94ECCEBB1D9D}" type="pres">
      <dgm:prSet presAssocID="{23C3CF35-4742-400A-A39F-1AB370820C55}" presName="desTx" presStyleLbl="alignAccFollowNode1" presStyleIdx="2" presStyleCnt="5">
        <dgm:presLayoutVars>
          <dgm:bulletEnabled val="1"/>
        </dgm:presLayoutVars>
      </dgm:prSet>
      <dgm:spPr/>
      <dgm:t>
        <a:bodyPr/>
        <a:lstStyle/>
        <a:p>
          <a:endParaRPr lang="en-US"/>
        </a:p>
      </dgm:t>
    </dgm:pt>
    <dgm:pt modelId="{4C39A344-6F98-442B-9EB5-FB1F6A2FF2B3}" type="pres">
      <dgm:prSet presAssocID="{F9DD595D-6826-4F17-9F90-A3CE6ADDA6BC}" presName="space" presStyleCnt="0"/>
      <dgm:spPr/>
    </dgm:pt>
    <dgm:pt modelId="{3F3EC69C-7FD2-4BD9-81FC-81BA44554AE5}" type="pres">
      <dgm:prSet presAssocID="{B61271D9-5B75-4C74-A769-F03E8E8FABF5}" presName="composite" presStyleCnt="0"/>
      <dgm:spPr/>
    </dgm:pt>
    <dgm:pt modelId="{053B7B38-C039-454A-A7AE-76092FBD2E64}" type="pres">
      <dgm:prSet presAssocID="{B61271D9-5B75-4C74-A769-F03E8E8FABF5}" presName="parTx" presStyleLbl="alignNode1" presStyleIdx="3" presStyleCnt="5">
        <dgm:presLayoutVars>
          <dgm:chMax val="0"/>
          <dgm:chPref val="0"/>
          <dgm:bulletEnabled val="1"/>
        </dgm:presLayoutVars>
      </dgm:prSet>
      <dgm:spPr/>
      <dgm:t>
        <a:bodyPr/>
        <a:lstStyle/>
        <a:p>
          <a:endParaRPr lang="en-US"/>
        </a:p>
      </dgm:t>
    </dgm:pt>
    <dgm:pt modelId="{1130AE9A-6E95-494D-B31F-1D1966193F9C}" type="pres">
      <dgm:prSet presAssocID="{B61271D9-5B75-4C74-A769-F03E8E8FABF5}" presName="desTx" presStyleLbl="alignAccFollowNode1" presStyleIdx="3" presStyleCnt="5">
        <dgm:presLayoutVars>
          <dgm:bulletEnabled val="1"/>
        </dgm:presLayoutVars>
      </dgm:prSet>
      <dgm:spPr/>
      <dgm:t>
        <a:bodyPr/>
        <a:lstStyle/>
        <a:p>
          <a:endParaRPr lang="en-US"/>
        </a:p>
      </dgm:t>
    </dgm:pt>
    <dgm:pt modelId="{0FB2C112-190A-4A54-ACD6-16E20AE81677}" type="pres">
      <dgm:prSet presAssocID="{233FF7B9-0AE2-4827-97DD-F4B45E166560}" presName="space" presStyleCnt="0"/>
      <dgm:spPr/>
    </dgm:pt>
    <dgm:pt modelId="{54F556C5-5018-4E4A-ADB6-AAEE9FC0145F}" type="pres">
      <dgm:prSet presAssocID="{C65D253D-A8C6-4539-9A83-28CBA4C825B8}" presName="composite" presStyleCnt="0"/>
      <dgm:spPr/>
    </dgm:pt>
    <dgm:pt modelId="{CC5CA9E7-23E0-4013-A865-5CCAE2EFCCED}" type="pres">
      <dgm:prSet presAssocID="{C65D253D-A8C6-4539-9A83-28CBA4C825B8}" presName="parTx" presStyleLbl="alignNode1" presStyleIdx="4" presStyleCnt="5">
        <dgm:presLayoutVars>
          <dgm:chMax val="0"/>
          <dgm:chPref val="0"/>
          <dgm:bulletEnabled val="1"/>
        </dgm:presLayoutVars>
      </dgm:prSet>
      <dgm:spPr/>
      <dgm:t>
        <a:bodyPr/>
        <a:lstStyle/>
        <a:p>
          <a:endParaRPr lang="en-US"/>
        </a:p>
      </dgm:t>
    </dgm:pt>
    <dgm:pt modelId="{095D1D02-FF55-4E33-9F78-78196B024126}" type="pres">
      <dgm:prSet presAssocID="{C65D253D-A8C6-4539-9A83-28CBA4C825B8}" presName="desTx" presStyleLbl="alignAccFollowNode1" presStyleIdx="4" presStyleCnt="5">
        <dgm:presLayoutVars>
          <dgm:bulletEnabled val="1"/>
        </dgm:presLayoutVars>
      </dgm:prSet>
      <dgm:spPr/>
      <dgm:t>
        <a:bodyPr/>
        <a:lstStyle/>
        <a:p>
          <a:endParaRPr lang="en-US"/>
        </a:p>
      </dgm:t>
    </dgm:pt>
  </dgm:ptLst>
  <dgm:cxnLst>
    <dgm:cxn modelId="{DD1BF85A-C41A-44DA-907E-850D54E7B6AF}" type="presOf" srcId="{6FA2F5CD-F2B7-40C6-A2BD-25875BDEDE3C}" destId="{095D1D02-FF55-4E33-9F78-78196B024126}" srcOrd="0" destOrd="2" presId="urn:microsoft.com/office/officeart/2005/8/layout/hList1"/>
    <dgm:cxn modelId="{B0CDE56B-2053-4CF4-B354-7678B7FD4197}" srcId="{B61271D9-5B75-4C74-A769-F03E8E8FABF5}" destId="{2F74FD98-8A77-423F-9766-8292BFDB6C10}" srcOrd="1" destOrd="0" parTransId="{A9369490-0B59-4B3E-9926-850D85CB3BEB}" sibTransId="{80EB4450-4E8B-4853-835B-4C67C2AC5D12}"/>
    <dgm:cxn modelId="{1C2AF380-F461-477F-A323-8F608420F310}" type="presOf" srcId="{51D466DC-6B43-474E-9B05-95A19BEAFAD6}" destId="{ACA3BFCF-5BC4-434E-B7E2-A2432DD811C0}" srcOrd="0" destOrd="1" presId="urn:microsoft.com/office/officeart/2005/8/layout/hList1"/>
    <dgm:cxn modelId="{36ED8A73-2C64-4529-9147-577D160AFFCD}" type="presOf" srcId="{068B5C56-3207-4053-9A12-22F17F4F4EE0}" destId="{CF6981F3-3FA8-4238-BCC8-94ECCEBB1D9D}" srcOrd="0" destOrd="0" presId="urn:microsoft.com/office/officeart/2005/8/layout/hList1"/>
    <dgm:cxn modelId="{19E36282-78B4-431C-8F23-58F159051A6A}" type="presOf" srcId="{7630F531-6117-44A2-A15C-B474AE6C04A2}" destId="{1130AE9A-6E95-494D-B31F-1D1966193F9C}" srcOrd="0" destOrd="2" presId="urn:microsoft.com/office/officeart/2005/8/layout/hList1"/>
    <dgm:cxn modelId="{86E90CB1-474C-437B-A8C0-E1BD68C7B1FF}" srcId="{B61271D9-5B75-4C74-A769-F03E8E8FABF5}" destId="{7630F531-6117-44A2-A15C-B474AE6C04A2}" srcOrd="2" destOrd="0" parTransId="{2994CE38-565A-4FB2-9588-CA1277837B99}" sibTransId="{B361E286-6FAA-41F9-8332-725DE74B5C28}"/>
    <dgm:cxn modelId="{80F93423-E491-4CBC-BF88-EECAA4DCE7BA}" type="presOf" srcId="{F3257B85-5855-497F-B71A-61770D1BFB73}" destId="{095D1D02-FF55-4E33-9F78-78196B024126}" srcOrd="0" destOrd="0" presId="urn:microsoft.com/office/officeart/2005/8/layout/hList1"/>
    <dgm:cxn modelId="{32FFE985-8009-465A-A9AB-AF621D7AA0EE}" type="presOf" srcId="{C65D253D-A8C6-4539-9A83-28CBA4C825B8}" destId="{CC5CA9E7-23E0-4013-A865-5CCAE2EFCCED}" srcOrd="0" destOrd="0" presId="urn:microsoft.com/office/officeart/2005/8/layout/hList1"/>
    <dgm:cxn modelId="{F1C7A22A-C9BE-4F32-A0DB-F72E0377D21E}" type="presOf" srcId="{23C3CF35-4742-400A-A39F-1AB370820C55}" destId="{124143F5-55AF-4D96-B316-1899B9A2A3E5}" srcOrd="0" destOrd="0" presId="urn:microsoft.com/office/officeart/2005/8/layout/hList1"/>
    <dgm:cxn modelId="{A7748E7E-715C-4F1A-B430-B486F7E4BAB9}" srcId="{87EB9413-0C81-4D80-9DBF-7E27101E3E51}" destId="{C65D253D-A8C6-4539-9A83-28CBA4C825B8}" srcOrd="4" destOrd="0" parTransId="{B74C43EC-BDCB-406E-99F4-6E5E1B419432}" sibTransId="{F7AC8348-9114-4FE5-9F52-2CA87BF95153}"/>
    <dgm:cxn modelId="{42860DCA-4B02-44F1-9415-92EDC46839F6}" srcId="{C65D253D-A8C6-4539-9A83-28CBA4C825B8}" destId="{F3257B85-5855-497F-B71A-61770D1BFB73}" srcOrd="0" destOrd="0" parTransId="{B343589B-41B2-45D8-9EDD-6FCC973A2D8C}" sibTransId="{C4C6490A-E3D7-4D03-B912-9CF99C5BB860}"/>
    <dgm:cxn modelId="{D904A0EE-071D-4660-B636-0B380C436BDA}" type="presOf" srcId="{C580971D-DD58-49DF-9796-4EA9BE8A6014}" destId="{A81317E4-0886-4513-9D49-13D8A3361DDE}" srcOrd="0" destOrd="0" presId="urn:microsoft.com/office/officeart/2005/8/layout/hList1"/>
    <dgm:cxn modelId="{0D7A95B6-764A-467B-9F14-D0D30B2FFA8F}" srcId="{87EB9413-0C81-4D80-9DBF-7E27101E3E51}" destId="{B61271D9-5B75-4C74-A769-F03E8E8FABF5}" srcOrd="3" destOrd="0" parTransId="{99C6F7E6-14AB-4C29-89B2-583BA12A739C}" sibTransId="{233FF7B9-0AE2-4827-97DD-F4B45E166560}"/>
    <dgm:cxn modelId="{AFD21AC4-C8C4-43D6-B09F-BD28332BC1A9}" type="presOf" srcId="{5D928833-65A4-491E-8527-FA2530229434}" destId="{E146547E-B5AB-42FE-9D74-F9C1CBF15CF4}" srcOrd="0" destOrd="0" presId="urn:microsoft.com/office/officeart/2005/8/layout/hList1"/>
    <dgm:cxn modelId="{709C449C-D855-44E1-B167-AAE087B4D667}" type="presOf" srcId="{263BADBB-3BD2-49BA-A9C3-A83AE31174D8}" destId="{095D1D02-FF55-4E33-9F78-78196B024126}" srcOrd="0" destOrd="1" presId="urn:microsoft.com/office/officeart/2005/8/layout/hList1"/>
    <dgm:cxn modelId="{50CE09F0-8267-4935-A85C-59030A8A0DC4}" type="presOf" srcId="{70203671-8437-42A0-893D-C74F1E0F4EAA}" destId="{E146547E-B5AB-42FE-9D74-F9C1CBF15CF4}" srcOrd="0" destOrd="1" presId="urn:microsoft.com/office/officeart/2005/8/layout/hList1"/>
    <dgm:cxn modelId="{A680990A-9D52-4E87-8A54-70F5E7BD15F4}" type="presOf" srcId="{B54C7B85-846D-4538-887F-393FA23FD3E7}" destId="{E146547E-B5AB-42FE-9D74-F9C1CBF15CF4}" srcOrd="0" destOrd="2" presId="urn:microsoft.com/office/officeart/2005/8/layout/hList1"/>
    <dgm:cxn modelId="{372E37D9-6933-463B-8C8C-E7183448D5A0}" srcId="{C580971D-DD58-49DF-9796-4EA9BE8A6014}" destId="{5D928833-65A4-491E-8527-FA2530229434}" srcOrd="0" destOrd="0" parTransId="{B01ACF23-D35F-4B2A-9D18-BDB6EACE3C2A}" sibTransId="{AFCEE2F2-693E-451B-9F96-1DA38A91D438}"/>
    <dgm:cxn modelId="{FBA8EDB0-601C-4403-AFDD-EB7511242139}" type="presOf" srcId="{CF114C59-BD02-4F22-97C7-77A95DFB1141}" destId="{1130AE9A-6E95-494D-B31F-1D1966193F9C}" srcOrd="0" destOrd="0" presId="urn:microsoft.com/office/officeart/2005/8/layout/hList1"/>
    <dgm:cxn modelId="{0A223C71-6842-4DE0-B352-F8DDD681DA20}" srcId="{843D4DE1-0537-473D-847E-8AC499723E55}" destId="{51D466DC-6B43-474E-9B05-95A19BEAFAD6}" srcOrd="1" destOrd="0" parTransId="{289247A7-E8BF-4E1E-A22E-3CABF5476ECE}" sibTransId="{798E8738-5E95-4F61-910D-DA9FE1F89442}"/>
    <dgm:cxn modelId="{41231BD6-B03E-4A82-BDEF-46BBEB85809F}" srcId="{B61271D9-5B75-4C74-A769-F03E8E8FABF5}" destId="{CF114C59-BD02-4F22-97C7-77A95DFB1141}" srcOrd="0" destOrd="0" parTransId="{148B8A2E-317F-4F13-A6C1-4EE394F2E352}" sibTransId="{07558FCA-ECFE-4AC5-AE78-19B295F6196F}"/>
    <dgm:cxn modelId="{87E6C8C2-B3AC-42BB-BF77-7F64E7ED5859}" srcId="{23C3CF35-4742-400A-A39F-1AB370820C55}" destId="{4038F005-7559-4577-86D2-AEDA4B05FC6B}" srcOrd="1" destOrd="0" parTransId="{E69B8F0D-9372-43FD-9A10-A42092D3C460}" sibTransId="{3122025D-EB43-4DE3-ADEF-63C65A4B6795}"/>
    <dgm:cxn modelId="{D2EBF2DD-813E-432B-93E2-6991D6E74F05}" type="presOf" srcId="{2F74FD98-8A77-423F-9766-8292BFDB6C10}" destId="{1130AE9A-6E95-494D-B31F-1D1966193F9C}" srcOrd="0" destOrd="1" presId="urn:microsoft.com/office/officeart/2005/8/layout/hList1"/>
    <dgm:cxn modelId="{33846788-CE93-4CF7-9E61-BBB049CF85E7}" srcId="{87EB9413-0C81-4D80-9DBF-7E27101E3E51}" destId="{C580971D-DD58-49DF-9796-4EA9BE8A6014}" srcOrd="0" destOrd="0" parTransId="{452D8C7A-7C15-4D27-9AE5-68C0BCAC01A1}" sibTransId="{844E983F-6537-4B18-9F43-C971E17256D5}"/>
    <dgm:cxn modelId="{DB66F033-7178-43B6-93E7-493E872EB3AD}" srcId="{843D4DE1-0537-473D-847E-8AC499723E55}" destId="{328A0A82-4E09-447A-AECE-2224268E988F}" srcOrd="0" destOrd="0" parTransId="{B61EFECC-8199-4173-B95A-4BA37D16F0FA}" sibTransId="{4A4F9125-7BA7-4787-BF2C-13A3C213AE86}"/>
    <dgm:cxn modelId="{FFD654DB-6EF0-4D59-8A44-9F6529524813}" type="presOf" srcId="{4038F005-7559-4577-86D2-AEDA4B05FC6B}" destId="{CF6981F3-3FA8-4238-BCC8-94ECCEBB1D9D}" srcOrd="0" destOrd="1" presId="urn:microsoft.com/office/officeart/2005/8/layout/hList1"/>
    <dgm:cxn modelId="{B4082786-5335-4255-A207-4F121EB28970}" srcId="{87EB9413-0C81-4D80-9DBF-7E27101E3E51}" destId="{23C3CF35-4742-400A-A39F-1AB370820C55}" srcOrd="2" destOrd="0" parTransId="{B30F7CED-05BA-460F-813E-3E14CB96BBD4}" sibTransId="{F9DD595D-6826-4F17-9F90-A3CE6ADDA6BC}"/>
    <dgm:cxn modelId="{5C019D3A-FB7D-4E75-B44F-065D66C45AE8}" srcId="{C65D253D-A8C6-4539-9A83-28CBA4C825B8}" destId="{263BADBB-3BD2-49BA-A9C3-A83AE31174D8}" srcOrd="1" destOrd="0" parTransId="{BED0023B-325A-4BF4-8454-6B54CB33A637}" sibTransId="{4D5A4D3D-C5C8-4934-8AC5-31959AB87C0A}"/>
    <dgm:cxn modelId="{5DE3B837-9ED7-43B6-8F3C-19D123B4AF9C}" type="presOf" srcId="{328A0A82-4E09-447A-AECE-2224268E988F}" destId="{ACA3BFCF-5BC4-434E-B7E2-A2432DD811C0}" srcOrd="0" destOrd="0" presId="urn:microsoft.com/office/officeart/2005/8/layout/hList1"/>
    <dgm:cxn modelId="{B94E1B32-E942-471B-8FEA-A4B2B66F9E91}" type="presOf" srcId="{B61271D9-5B75-4C74-A769-F03E8E8FABF5}" destId="{053B7B38-C039-454A-A7AE-76092FBD2E64}" srcOrd="0" destOrd="0" presId="urn:microsoft.com/office/officeart/2005/8/layout/hList1"/>
    <dgm:cxn modelId="{A95AE11C-2B02-4FB6-918F-25AFFD401CEF}" type="presOf" srcId="{87EB9413-0C81-4D80-9DBF-7E27101E3E51}" destId="{DC1544B6-C75E-4D08-B696-0DDC85665910}" srcOrd="0" destOrd="0" presId="urn:microsoft.com/office/officeart/2005/8/layout/hList1"/>
    <dgm:cxn modelId="{BFF5C135-A385-4317-9406-92CEDB015E1F}" type="presOf" srcId="{843D4DE1-0537-473D-847E-8AC499723E55}" destId="{2FB8300A-CB88-4207-AE31-736B0EC74858}" srcOrd="0" destOrd="0" presId="urn:microsoft.com/office/officeart/2005/8/layout/hList1"/>
    <dgm:cxn modelId="{8881E430-01FE-4E8D-AEB0-904F657C919F}" srcId="{C580971D-DD58-49DF-9796-4EA9BE8A6014}" destId="{70203671-8437-42A0-893D-C74F1E0F4EAA}" srcOrd="1" destOrd="0" parTransId="{1C1EC60B-B3DB-4D6E-A05A-425B5A72F43D}" sibTransId="{472C0631-1F50-45E0-9090-E9747AB0A43A}"/>
    <dgm:cxn modelId="{52590617-9A51-41A3-8391-62604115BBDF}" srcId="{23C3CF35-4742-400A-A39F-1AB370820C55}" destId="{068B5C56-3207-4053-9A12-22F17F4F4EE0}" srcOrd="0" destOrd="0" parTransId="{0F32B6CE-E661-4E98-B825-0E8DEE492565}" sibTransId="{04A62875-5C17-4495-B870-D9B2AEC9C869}"/>
    <dgm:cxn modelId="{559DA85C-FF81-4BD9-99DF-EF94B7F45129}" srcId="{C580971D-DD58-49DF-9796-4EA9BE8A6014}" destId="{B54C7B85-846D-4538-887F-393FA23FD3E7}" srcOrd="2" destOrd="0" parTransId="{D2FB42BF-9812-4BF6-8019-12A44EEFB7BF}" sibTransId="{77B68661-2161-4729-B882-08D89E0124B6}"/>
    <dgm:cxn modelId="{6FFBA638-1063-4502-B330-9BAF69DAA427}" srcId="{C65D253D-A8C6-4539-9A83-28CBA4C825B8}" destId="{6FA2F5CD-F2B7-40C6-A2BD-25875BDEDE3C}" srcOrd="2" destOrd="0" parTransId="{72BC6B41-6399-4B6D-9294-1AC7FD929590}" sibTransId="{CA963D7C-4B1B-4CB6-8427-87D08E372464}"/>
    <dgm:cxn modelId="{8BED157C-34E8-43EA-B075-65BB6C4EA4A7}" srcId="{87EB9413-0C81-4D80-9DBF-7E27101E3E51}" destId="{843D4DE1-0537-473D-847E-8AC499723E55}" srcOrd="1" destOrd="0" parTransId="{B10C3C65-4A3A-4823-A36D-D5868ED419F1}" sibTransId="{5E0A1E8C-70EF-4FAC-8634-FB3BAE74660D}"/>
    <dgm:cxn modelId="{EC4137AA-5182-4246-88A0-6F67642029E2}" type="presParOf" srcId="{DC1544B6-C75E-4D08-B696-0DDC85665910}" destId="{E6B2F58F-85F4-42EB-93BC-C2EC597F17E0}" srcOrd="0" destOrd="0" presId="urn:microsoft.com/office/officeart/2005/8/layout/hList1"/>
    <dgm:cxn modelId="{10D0D5F3-9732-4E08-A845-013DA8C75F1A}" type="presParOf" srcId="{E6B2F58F-85F4-42EB-93BC-C2EC597F17E0}" destId="{A81317E4-0886-4513-9D49-13D8A3361DDE}" srcOrd="0" destOrd="0" presId="urn:microsoft.com/office/officeart/2005/8/layout/hList1"/>
    <dgm:cxn modelId="{5FF86B40-168D-4936-84D2-26B2729F19BF}" type="presParOf" srcId="{E6B2F58F-85F4-42EB-93BC-C2EC597F17E0}" destId="{E146547E-B5AB-42FE-9D74-F9C1CBF15CF4}" srcOrd="1" destOrd="0" presId="urn:microsoft.com/office/officeart/2005/8/layout/hList1"/>
    <dgm:cxn modelId="{85FBFB2C-7DB1-4DC7-8A01-DBF514847578}" type="presParOf" srcId="{DC1544B6-C75E-4D08-B696-0DDC85665910}" destId="{31543632-B997-4E6D-9E5A-B63579ACE231}" srcOrd="1" destOrd="0" presId="urn:microsoft.com/office/officeart/2005/8/layout/hList1"/>
    <dgm:cxn modelId="{410811FE-84B5-47FB-8EEF-D16088E905D6}" type="presParOf" srcId="{DC1544B6-C75E-4D08-B696-0DDC85665910}" destId="{04943C01-EB5D-459E-841A-157B457D8DCE}" srcOrd="2" destOrd="0" presId="urn:microsoft.com/office/officeart/2005/8/layout/hList1"/>
    <dgm:cxn modelId="{83AE013F-4AD7-41B4-AC26-8237215377DB}" type="presParOf" srcId="{04943C01-EB5D-459E-841A-157B457D8DCE}" destId="{2FB8300A-CB88-4207-AE31-736B0EC74858}" srcOrd="0" destOrd="0" presId="urn:microsoft.com/office/officeart/2005/8/layout/hList1"/>
    <dgm:cxn modelId="{55AAF352-5D1A-4D9F-9E1A-AE24487CDAEE}" type="presParOf" srcId="{04943C01-EB5D-459E-841A-157B457D8DCE}" destId="{ACA3BFCF-5BC4-434E-B7E2-A2432DD811C0}" srcOrd="1" destOrd="0" presId="urn:microsoft.com/office/officeart/2005/8/layout/hList1"/>
    <dgm:cxn modelId="{8BB14B5F-59B5-40E9-AEA7-908AE74248AA}" type="presParOf" srcId="{DC1544B6-C75E-4D08-B696-0DDC85665910}" destId="{BD1CFE61-C0A4-4749-9684-72FEBF2FD503}" srcOrd="3" destOrd="0" presId="urn:microsoft.com/office/officeart/2005/8/layout/hList1"/>
    <dgm:cxn modelId="{65CD5262-ED6E-461C-A082-0509B594ED9C}" type="presParOf" srcId="{DC1544B6-C75E-4D08-B696-0DDC85665910}" destId="{87FB5390-B4A6-424A-A007-679F0D7A41D6}" srcOrd="4" destOrd="0" presId="urn:microsoft.com/office/officeart/2005/8/layout/hList1"/>
    <dgm:cxn modelId="{A78F2347-0F0C-49CB-8E79-908315E82F67}" type="presParOf" srcId="{87FB5390-B4A6-424A-A007-679F0D7A41D6}" destId="{124143F5-55AF-4D96-B316-1899B9A2A3E5}" srcOrd="0" destOrd="0" presId="urn:microsoft.com/office/officeart/2005/8/layout/hList1"/>
    <dgm:cxn modelId="{CF76FF05-EA43-4642-855A-FE02E7017A88}" type="presParOf" srcId="{87FB5390-B4A6-424A-A007-679F0D7A41D6}" destId="{CF6981F3-3FA8-4238-BCC8-94ECCEBB1D9D}" srcOrd="1" destOrd="0" presId="urn:microsoft.com/office/officeart/2005/8/layout/hList1"/>
    <dgm:cxn modelId="{3A37486F-7C37-40AF-AE17-F6D47131BBA0}" type="presParOf" srcId="{DC1544B6-C75E-4D08-B696-0DDC85665910}" destId="{4C39A344-6F98-442B-9EB5-FB1F6A2FF2B3}" srcOrd="5" destOrd="0" presId="urn:microsoft.com/office/officeart/2005/8/layout/hList1"/>
    <dgm:cxn modelId="{29F9A1C8-B921-4688-81CE-976D791D0E97}" type="presParOf" srcId="{DC1544B6-C75E-4D08-B696-0DDC85665910}" destId="{3F3EC69C-7FD2-4BD9-81FC-81BA44554AE5}" srcOrd="6" destOrd="0" presId="urn:microsoft.com/office/officeart/2005/8/layout/hList1"/>
    <dgm:cxn modelId="{B7ED10E0-2AC6-451F-A5BE-BB1AF9ABB961}" type="presParOf" srcId="{3F3EC69C-7FD2-4BD9-81FC-81BA44554AE5}" destId="{053B7B38-C039-454A-A7AE-76092FBD2E64}" srcOrd="0" destOrd="0" presId="urn:microsoft.com/office/officeart/2005/8/layout/hList1"/>
    <dgm:cxn modelId="{39345712-DD40-43D7-9BD6-AE1EBC94D696}" type="presParOf" srcId="{3F3EC69C-7FD2-4BD9-81FC-81BA44554AE5}" destId="{1130AE9A-6E95-494D-B31F-1D1966193F9C}" srcOrd="1" destOrd="0" presId="urn:microsoft.com/office/officeart/2005/8/layout/hList1"/>
    <dgm:cxn modelId="{CA30CC40-2D02-4C6C-825F-AB745B526C5C}" type="presParOf" srcId="{DC1544B6-C75E-4D08-B696-0DDC85665910}" destId="{0FB2C112-190A-4A54-ACD6-16E20AE81677}" srcOrd="7" destOrd="0" presId="urn:microsoft.com/office/officeart/2005/8/layout/hList1"/>
    <dgm:cxn modelId="{D7505A54-BA8D-4F5B-B5CF-87DDC5F2F1AA}" type="presParOf" srcId="{DC1544B6-C75E-4D08-B696-0DDC85665910}" destId="{54F556C5-5018-4E4A-ADB6-AAEE9FC0145F}" srcOrd="8" destOrd="0" presId="urn:microsoft.com/office/officeart/2005/8/layout/hList1"/>
    <dgm:cxn modelId="{AFF24087-9A73-41E2-8B2E-29EB6FB1D764}" type="presParOf" srcId="{54F556C5-5018-4E4A-ADB6-AAEE9FC0145F}" destId="{CC5CA9E7-23E0-4013-A865-5CCAE2EFCCED}" srcOrd="0" destOrd="0" presId="urn:microsoft.com/office/officeart/2005/8/layout/hList1"/>
    <dgm:cxn modelId="{160765D2-054F-44C6-8AF0-103689D80F15}" type="presParOf" srcId="{54F556C5-5018-4E4A-ADB6-AAEE9FC0145F}" destId="{095D1D02-FF55-4E33-9F78-78196B02412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771B4-1228-4C27-A098-F699E1385AA0}" type="datetimeFigureOut">
              <a:rPr lang="en-AU" smtClean="0"/>
              <a:t>30/03/2016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7F571-160C-4D00-86AF-51DB34AB547A}" type="slidenum">
              <a:rPr lang="en-AU" smtClean="0"/>
              <a:t>‹#›</a:t>
            </a:fld>
            <a:endParaRPr lang="en-AU"/>
          </a:p>
        </p:txBody>
      </p:sp>
    </p:spTree>
    <p:extLst>
      <p:ext uri="{BB962C8B-B14F-4D97-AF65-F5344CB8AC3E}">
        <p14:creationId xmlns:p14="http://schemas.microsoft.com/office/powerpoint/2010/main" val="278019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 you, Marc.</a:t>
            </a:r>
            <a:r>
              <a:rPr kumimoji="1" lang="en-US" altLang="ja-JP" baseline="0" dirty="0" smtClean="0"/>
              <a:t> Hello, everyone. My name is Daisuke Togawa, a deputy editor of JBJS. I am from Hamamatsu, Japan. I am going to talk about ‘preparing a manuscript for publication’ .</a:t>
            </a:r>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54297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When</a:t>
            </a:r>
            <a:r>
              <a:rPr kumimoji="1" lang="en-US" altLang="ja-JP" baseline="0" dirty="0" smtClean="0"/>
              <a:t> we submit the manuscript, review and read the papers, we need to know which level the paper should be categorized according to this table.</a:t>
            </a:r>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49262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Let’s move on to the second</a:t>
            </a:r>
            <a:r>
              <a:rPr kumimoji="1" lang="en-US" altLang="ja-JP" baseline="0" dirty="0" smtClean="0"/>
              <a:t> topic, sex and gender consideration.</a:t>
            </a:r>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113375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Recently,</a:t>
            </a:r>
            <a:r>
              <a:rPr kumimoji="1" lang="en-US" altLang="ja-JP" baseline="0" dirty="0" smtClean="0"/>
              <a:t> </a:t>
            </a:r>
            <a:r>
              <a:rPr kumimoji="1" lang="en-US" altLang="ja-JP" baseline="0" dirty="0" err="1" smtClean="0"/>
              <a:t>reseach</a:t>
            </a:r>
            <a:r>
              <a:rPr kumimoji="1" lang="en-US" altLang="ja-JP" baseline="0" smtClean="0"/>
              <a:t> </a:t>
            </a:r>
            <a:endParaRPr kumimoji="1" lang="ja-JP" altLang="en-US"/>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3911077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ea typeface="ＭＳ Ｐ明朝" charset="-128"/>
            </a:endParaRPr>
          </a:p>
        </p:txBody>
      </p:sp>
      <p:sp>
        <p:nvSpPr>
          <p:cNvPr id="430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charset="0"/>
                <a:ea typeface="ＭＳ Ｐ明朝" charset="-128"/>
              </a:defRPr>
            </a:lvl1pPr>
            <a:lvl2pPr marL="742950" indent="-285750" algn="l" eaLnBrk="0" hangingPunct="0">
              <a:spcBef>
                <a:spcPct val="30000"/>
              </a:spcBef>
              <a:defRPr kumimoji="1" sz="1200">
                <a:solidFill>
                  <a:schemeClr val="tx1"/>
                </a:solidFill>
                <a:latin typeface="Arial" charset="0"/>
                <a:ea typeface="ＭＳ Ｐ明朝" charset="-128"/>
              </a:defRPr>
            </a:lvl2pPr>
            <a:lvl3pPr marL="1143000" indent="-228600" algn="l" eaLnBrk="0" hangingPunct="0">
              <a:spcBef>
                <a:spcPct val="30000"/>
              </a:spcBef>
              <a:defRPr kumimoji="1" sz="1200">
                <a:solidFill>
                  <a:schemeClr val="tx1"/>
                </a:solidFill>
                <a:latin typeface="Arial" charset="0"/>
                <a:ea typeface="ＭＳ Ｐ明朝" charset="-128"/>
              </a:defRPr>
            </a:lvl3pPr>
            <a:lvl4pPr marL="1600200" indent="-228600" algn="l" eaLnBrk="0" hangingPunct="0">
              <a:spcBef>
                <a:spcPct val="30000"/>
              </a:spcBef>
              <a:defRPr kumimoji="1" sz="1200">
                <a:solidFill>
                  <a:schemeClr val="tx1"/>
                </a:solidFill>
                <a:latin typeface="Arial" charset="0"/>
                <a:ea typeface="ＭＳ Ｐ明朝" charset="-128"/>
              </a:defRPr>
            </a:lvl4pPr>
            <a:lvl5pPr marL="2057400" indent="-228600" algn="l" eaLnBrk="0" hangingPunct="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lgn="r" eaLnBrk="1" hangingPunct="1">
              <a:spcBef>
                <a:spcPct val="0"/>
              </a:spcBef>
            </a:pPr>
            <a:fld id="{D8D8518D-54C3-4F0E-9937-E0BF4CD99FEE}" type="slidenum">
              <a:rPr lang="ja-JP" altLang="en-US" smtClean="0">
                <a:solidFill>
                  <a:prstClr val="black"/>
                </a:solidFill>
                <a:ea typeface="ＭＳ Ｐゴシック" charset="-128"/>
              </a:rPr>
              <a:pPr algn="r" eaLnBrk="1" hangingPunct="1">
                <a:spcBef>
                  <a:spcPct val="0"/>
                </a:spcBef>
              </a:pPr>
              <a:t>73</a:t>
            </a:fld>
            <a:endParaRPr lang="ja-JP" altLang="en-US" smtClean="0">
              <a:solidFill>
                <a:prstClr val="black"/>
              </a:solidFill>
              <a:ea typeface="ＭＳ Ｐゴシック" charset="-128"/>
            </a:endParaRPr>
          </a:p>
        </p:txBody>
      </p:sp>
    </p:spTree>
    <p:extLst>
      <p:ext uri="{BB962C8B-B14F-4D97-AF65-F5344CB8AC3E}">
        <p14:creationId xmlns:p14="http://schemas.microsoft.com/office/powerpoint/2010/main" val="269769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my disclosure.</a:t>
            </a:r>
            <a:r>
              <a:rPr kumimoji="1" lang="en-US" altLang="ja-JP" baseline="0" dirty="0" smtClean="0"/>
              <a:t> I would like to acknowledge Dr. Vernon </a:t>
            </a:r>
            <a:r>
              <a:rPr kumimoji="1" lang="en-US" altLang="ja-JP" baseline="0" dirty="0" err="1" smtClean="0"/>
              <a:t>Tolo</a:t>
            </a:r>
            <a:r>
              <a:rPr kumimoji="1" lang="en-US" altLang="ja-JP" baseline="0" dirty="0" smtClean="0"/>
              <a:t>, </a:t>
            </a:r>
            <a:r>
              <a:rPr kumimoji="1" lang="en-US" altLang="ja-JP" baseline="0" dirty="0" err="1" smtClean="0"/>
              <a:t>formar</a:t>
            </a:r>
            <a:r>
              <a:rPr kumimoji="1" lang="en-US" altLang="ja-JP" baseline="0" dirty="0" smtClean="0"/>
              <a:t> editor-in-chief, and Dr. Charles Clark, also a deputy editor of JBJS for this talk.</a:t>
            </a:r>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4679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Today,</a:t>
            </a:r>
            <a:r>
              <a:rPr kumimoji="1" lang="en-US" altLang="ja-JP" baseline="0" dirty="0" smtClean="0"/>
              <a:t> </a:t>
            </a:r>
            <a:r>
              <a:rPr kumimoji="1" lang="en-US" altLang="ja-JP" dirty="0" smtClean="0"/>
              <a:t>I am going to talk about the three topics</a:t>
            </a:r>
            <a:r>
              <a:rPr kumimoji="1" lang="en-US" altLang="ja-JP" baseline="0" dirty="0" smtClean="0"/>
              <a:t> listed in this slide. Level of evidence, sex &amp; gender consideration, and manuscript preparations. Now I will start with the first one, level of evidence.</a:t>
            </a:r>
          </a:p>
          <a:p>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86067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There are a number of literatures in the world.</a:t>
            </a:r>
            <a:r>
              <a:rPr kumimoji="1" lang="en-US" altLang="ja-JP" baseline="0" dirty="0" smtClean="0"/>
              <a:t> When we research, we need to recognize which one is more important and significant. According to the evidence-based medicine, we can look at the evidence table. It is also available from our JBJS website.</a:t>
            </a:r>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373847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There are 5 levels in this</a:t>
            </a:r>
            <a:r>
              <a:rPr kumimoji="1" lang="en-US" altLang="ja-JP" baseline="0" dirty="0" smtClean="0"/>
              <a:t> table in each type of studies. Study types are </a:t>
            </a:r>
            <a:r>
              <a:rPr kumimoji="1" lang="en-US" altLang="ja-JP" baseline="0" dirty="0" err="1" smtClean="0"/>
              <a:t>devided</a:t>
            </a:r>
            <a:r>
              <a:rPr kumimoji="1" lang="en-US" altLang="ja-JP" baseline="0" dirty="0" smtClean="0"/>
              <a:t> into 4 types, therapeutic study, prognostic study, diagnostic study, and economic and decision analysis.</a:t>
            </a:r>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333777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is the level 1 studies in each type. Typically, multicenter randomized controlled trials and systematic review of level 1 RCTs are categorized in this level.</a:t>
            </a:r>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160647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is level 2. Typically, prospective cohort studies, RCTs with lower quality, and systematic reviews of Level 2 studies are categorized here.</a:t>
            </a:r>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411704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Level III, Case-control</a:t>
            </a:r>
            <a:r>
              <a:rPr kumimoji="1" lang="en-US" altLang="ja-JP" baseline="0" dirty="0" smtClean="0"/>
              <a:t> studies, study of non-consecutive patients, and systematic reviews of Level III studies are called as level III study.</a:t>
            </a:r>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81538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Level IV, case series with no control group are</a:t>
            </a:r>
            <a:r>
              <a:rPr kumimoji="1" lang="en-US" altLang="ja-JP" baseline="0" dirty="0" smtClean="0"/>
              <a:t> categorized here. Expert opinions are Level V. In general, manuscript with higher evidence level has a greater chance of publication.</a:t>
            </a:r>
            <a:endParaRPr kumimoji="1" lang="ja-JP" altLang="en-US" dirty="0"/>
          </a:p>
        </p:txBody>
      </p:sp>
      <p:sp>
        <p:nvSpPr>
          <p:cNvPr id="4" name="スライド番号プレースホルダー 3"/>
          <p:cNvSpPr>
            <a:spLocks noGrp="1"/>
          </p:cNvSpPr>
          <p:nvPr>
            <p:ph type="sldNum" sz="quarter" idx="10"/>
          </p:nvPr>
        </p:nvSpPr>
        <p:spPr/>
        <p:txBody>
          <a:bodyPr/>
          <a:lstStyle/>
          <a:p>
            <a:fld id="{9AE57EC8-C766-4114-BDA9-380FF89E9551}"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215189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n>
                  <a:noFill/>
                </a:ln>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24800" y="6523037"/>
            <a:ext cx="838200" cy="258763"/>
          </a:xfrm>
          <a:prstGeom prst="rect">
            <a:avLst/>
          </a:prstGeom>
        </p:spPr>
        <p:txBody>
          <a:bodyPr/>
          <a:lstStyle>
            <a:lvl1pPr>
              <a:defRPr sz="1100"/>
            </a:lvl1pPr>
          </a:lstStyle>
          <a:p>
            <a:fld id="{DAC46BD0-F09D-451F-8F2F-DE4A0E292182}" type="datetimeFigureOut">
              <a:rPr lang="en-US" smtClean="0"/>
              <a:t>3/30/2016</a:t>
            </a:fld>
            <a:endParaRPr lang="en-US"/>
          </a:p>
        </p:txBody>
      </p:sp>
      <p:sp>
        <p:nvSpPr>
          <p:cNvPr id="6" name="Slide Number Placeholder 5"/>
          <p:cNvSpPr>
            <a:spLocks noGrp="1"/>
          </p:cNvSpPr>
          <p:nvPr>
            <p:ph type="sldNum" sz="quarter" idx="12"/>
          </p:nvPr>
        </p:nvSpPr>
        <p:spPr>
          <a:xfrm>
            <a:off x="7924800" y="6248400"/>
            <a:ext cx="838200" cy="228599"/>
          </a:xfrm>
        </p:spPr>
        <p:txBody>
          <a:bodyPr/>
          <a:lstStyle>
            <a:lvl1pPr>
              <a:defRPr sz="1100"/>
            </a:lvl1pPr>
          </a:lstStyle>
          <a:p>
            <a:fld id="{331E0718-FDFC-4D80-8BC5-A3895E00E78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31E0718-FDFC-4D80-8BC5-A3895E00E7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9" name="Tijdelijke aanduiding voor tekst 8"/>
          <p:cNvSpPr>
            <a:spLocks noGrp="1"/>
          </p:cNvSpPr>
          <p:nvPr>
            <p:ph type="body" sz="quarter" idx="11"/>
          </p:nvPr>
        </p:nvSpPr>
        <p:spPr>
          <a:xfrm>
            <a:off x="467544" y="224644"/>
            <a:ext cx="8208000" cy="504056"/>
          </a:xfrm>
        </p:spPr>
        <p:txBody>
          <a:bodyPr lIns="0" tIns="0" rIns="0" bIns="0">
            <a:noAutofit/>
          </a:bodyPr>
          <a:lstStyle>
            <a:lvl1pPr marL="0" indent="0">
              <a:buNone/>
              <a:defRPr sz="2800" b="1">
                <a:solidFill>
                  <a:schemeClr val="accent1"/>
                </a:solidFill>
              </a:defRPr>
            </a:lvl1pPr>
          </a:lstStyle>
          <a:p>
            <a:pPr lvl="0"/>
            <a:r>
              <a:rPr lang="en-US" smtClean="0"/>
              <a:t>Click to edit Master text styles</a:t>
            </a:r>
          </a:p>
        </p:txBody>
      </p:sp>
      <p:sp>
        <p:nvSpPr>
          <p:cNvPr id="11" name="Tijdelijke aanduiding voor tekst 10"/>
          <p:cNvSpPr>
            <a:spLocks noGrp="1"/>
          </p:cNvSpPr>
          <p:nvPr>
            <p:ph type="body" sz="quarter" idx="12"/>
          </p:nvPr>
        </p:nvSpPr>
        <p:spPr>
          <a:xfrm>
            <a:off x="467544" y="1412776"/>
            <a:ext cx="8208000" cy="4779220"/>
          </a:xfrm>
        </p:spPr>
        <p:txBody>
          <a:bodyPr lIns="0" tIns="0" rIns="0" bIns="0" anchor="t" anchorCtr="0">
            <a:noAutofit/>
          </a:bodyPr>
          <a:lstStyle>
            <a:lvl1pPr marL="0" indent="0" algn="l">
              <a:buSzPct val="90000"/>
              <a:buFontTx/>
              <a:buNone/>
              <a:defRPr sz="1800" b="0" i="1">
                <a:solidFill>
                  <a:srgbClr val="757575"/>
                </a:solidFill>
              </a:defRPr>
            </a:lvl1pPr>
            <a:lvl2pPr>
              <a:buFontTx/>
              <a:buNone/>
              <a:defRPr sz="2000"/>
            </a:lvl2pPr>
            <a:lvl3pPr>
              <a:buFontTx/>
              <a:buNone/>
              <a:defRPr sz="2000"/>
            </a:lvl3pPr>
            <a:lvl4pPr>
              <a:buFontTx/>
              <a:buNone/>
              <a:defRPr sz="2000"/>
            </a:lvl4pPr>
            <a:lvl5pPr>
              <a:buFontTx/>
              <a:buNone/>
              <a:defRPr sz="2000"/>
            </a:lvl5pPr>
          </a:lstStyle>
          <a:p>
            <a:pPr lvl="0"/>
            <a:r>
              <a:rPr lang="en-US" smtClean="0"/>
              <a:t>Click to edit Master text styles</a:t>
            </a:r>
          </a:p>
        </p:txBody>
      </p:sp>
      <p:sp>
        <p:nvSpPr>
          <p:cNvPr id="25" name="Date Placeholder 2"/>
          <p:cNvSpPr>
            <a:spLocks noGrp="1"/>
          </p:cNvSpPr>
          <p:nvPr>
            <p:ph type="dt" sz="half" idx="13"/>
          </p:nvPr>
        </p:nvSpPr>
        <p:spPr>
          <a:xfrm>
            <a:off x="6768244" y="6526800"/>
            <a:ext cx="1404156" cy="365125"/>
          </a:xfrm>
          <a:prstGeom prst="rect">
            <a:avLst/>
          </a:prstGeom>
        </p:spPr>
        <p:txBody>
          <a:bodyPr/>
          <a:lstStyle/>
          <a:p>
            <a:r>
              <a:rPr lang="nl-NL" smtClean="0"/>
              <a:t>Date</a:t>
            </a:r>
            <a:endParaRPr lang="en-US"/>
          </a:p>
        </p:txBody>
      </p:sp>
      <p:sp>
        <p:nvSpPr>
          <p:cNvPr id="26" name="Footer Placeholder 3"/>
          <p:cNvSpPr>
            <a:spLocks noGrp="1"/>
          </p:cNvSpPr>
          <p:nvPr>
            <p:ph type="ftr" sz="quarter" idx="14"/>
          </p:nvPr>
        </p:nvSpPr>
        <p:spPr>
          <a:xfrm>
            <a:off x="2843808" y="6526800"/>
            <a:ext cx="3888432" cy="365125"/>
          </a:xfrm>
          <a:prstGeom prst="rect">
            <a:avLst/>
          </a:prstGeom>
        </p:spPr>
        <p:txBody>
          <a:bodyPr/>
          <a:lstStyle/>
          <a:p>
            <a:r>
              <a:rPr lang="en-US" smtClean="0"/>
              <a:t>Presentation</a:t>
            </a:r>
            <a:endParaRPr lang="en-US"/>
          </a:p>
        </p:txBody>
      </p:sp>
      <p:sp>
        <p:nvSpPr>
          <p:cNvPr id="27" name="Slide Number Placeholder 4"/>
          <p:cNvSpPr>
            <a:spLocks noGrp="1"/>
          </p:cNvSpPr>
          <p:nvPr>
            <p:ph type="sldNum" sz="quarter" idx="15"/>
          </p:nvPr>
        </p:nvSpPr>
        <p:spPr>
          <a:xfrm>
            <a:off x="8199040" y="6526800"/>
            <a:ext cx="549424" cy="365125"/>
          </a:xfrm>
        </p:spPr>
        <p:txBody>
          <a:bodyPr/>
          <a:lstStyle/>
          <a:p>
            <a:fld id="{32BBD926-AB7A-4FD9-B807-4F82AF62F6B9}" type="slidenum">
              <a:rPr lang="en-US" smtClean="0"/>
              <a:pPr/>
              <a:t>‹#›</a:t>
            </a:fld>
            <a:endParaRPr lang="en-US"/>
          </a:p>
        </p:txBody>
      </p:sp>
      <p:sp>
        <p:nvSpPr>
          <p:cNvPr id="15" name="Text Placeholder 14"/>
          <p:cNvSpPr>
            <a:spLocks noGrp="1"/>
          </p:cNvSpPr>
          <p:nvPr>
            <p:ph type="body" sz="quarter" idx="17"/>
          </p:nvPr>
        </p:nvSpPr>
        <p:spPr>
          <a:xfrm>
            <a:off x="467088" y="764644"/>
            <a:ext cx="8208912" cy="504056"/>
          </a:xfrm>
        </p:spPr>
        <p:txBody>
          <a:bodyPr/>
          <a:lstStyle>
            <a:lvl1pPr marL="0" indent="0">
              <a:buNone/>
              <a:defRPr sz="2400" i="1">
                <a:latin typeface="+mn-lt"/>
              </a:defRPr>
            </a:lvl1pPr>
            <a:lvl2pPr marL="0" indent="0">
              <a:buNone/>
              <a:defRPr sz="2400" i="1">
                <a:latin typeface="+mn-lt"/>
              </a:defRPr>
            </a:lvl2pPr>
            <a:lvl3pPr marL="0" indent="0">
              <a:buNone/>
              <a:defRPr sz="2400" i="1">
                <a:latin typeface="+mn-lt"/>
              </a:defRPr>
            </a:lvl3pPr>
            <a:lvl4pPr marL="0" indent="0">
              <a:buNone/>
              <a:defRPr sz="2400" i="1">
                <a:latin typeface="+mn-lt"/>
              </a:defRPr>
            </a:lvl4pPr>
            <a:lvl5pPr marL="0" indent="0">
              <a:buNone/>
              <a:defRPr sz="2400" i="1">
                <a:latin typeface="+mn-lt"/>
              </a:defRPr>
            </a:lvl5pPr>
          </a:lstStyle>
          <a:p>
            <a:pPr lvl="0"/>
            <a:r>
              <a:rPr lang="en-US" smtClean="0"/>
              <a:t>Click to edit Master text styles</a:t>
            </a:r>
          </a:p>
        </p:txBody>
      </p:sp>
    </p:spTree>
    <p:extLst>
      <p:ext uri="{BB962C8B-B14F-4D97-AF65-F5344CB8AC3E}">
        <p14:creationId xmlns:p14="http://schemas.microsoft.com/office/powerpoint/2010/main" val="3872533698"/>
      </p:ext>
    </p:extLst>
  </p:cSld>
  <p:clrMapOvr>
    <a:masterClrMapping/>
  </p:clrMapOvr>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mj-lt"/>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9294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lt"/>
                <a:ea typeface="HG丸ｺﾞｼｯｸM-PRO" panose="020F0600000000000000" pitchFamily="50" charset="-128"/>
              </a:defRPr>
            </a:lvl1p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1738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lt"/>
                <a:ea typeface="HG丸ｺﾞｼｯｸM-PRO" panose="020F0600000000000000" pitchFamily="50" charset="-128"/>
              </a:defRPr>
            </a:lvl1p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1738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lt"/>
                <a:ea typeface="HG丸ｺﾞｼｯｸM-PRO" panose="020F0600000000000000" pitchFamily="50" charset="-128"/>
              </a:defRPr>
            </a:lvl1p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1738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lt"/>
                <a:ea typeface="HG丸ｺﾞｼｯｸM-PRO" panose="020F0600000000000000" pitchFamily="50" charset="-128"/>
              </a:defRPr>
            </a:lvl1p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1738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lt"/>
                <a:ea typeface="HG丸ｺﾞｼｯｸM-PRO" panose="020F0600000000000000" pitchFamily="50" charset="-128"/>
              </a:defRPr>
            </a:lvl1p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173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sz="1100"/>
            </a:lvl1pPr>
          </a:lstStyle>
          <a:p>
            <a:fld id="{331E0718-FDFC-4D80-8BC5-A3895E00E78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lt"/>
                <a:ea typeface="HG丸ｺﾞｼｯｸM-PRO" panose="020F0600000000000000" pitchFamily="50" charset="-128"/>
              </a:defRPr>
            </a:lvl1p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1738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lt"/>
                <a:ea typeface="HG丸ｺﾞｼｯｸM-PRO" panose="020F0600000000000000" pitchFamily="50" charset="-128"/>
              </a:defRPr>
            </a:lvl1p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1738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335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335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335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33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z="1100"/>
            </a:lvl1pPr>
          </a:lstStyle>
          <a:p>
            <a:fld id="{331E0718-FDFC-4D80-8BC5-A3895E00E78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sldNum" sz="quarter" idx="12"/>
          </p:nvPr>
        </p:nvSpPr>
        <p:spPr>
          <a:ln/>
        </p:spPr>
        <p:txBody>
          <a:bodyPr/>
          <a:lstStyle>
            <a:lvl1pPr>
              <a:defRPr/>
            </a:lvl1pPr>
          </a:lstStyle>
          <a:p>
            <a:fld id="{1332D439-EEF4-4D83-9AC5-4B122136CFBC}"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9323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sldNum" sz="quarter" idx="12"/>
          </p:nvPr>
        </p:nvSpPr>
        <p:spPr>
          <a:ln/>
        </p:spPr>
        <p:txBody>
          <a:bodyPr/>
          <a:lstStyle>
            <a:lvl1pPr>
              <a:defRPr/>
            </a:lvl1pPr>
          </a:lstStyle>
          <a:p>
            <a:fld id="{1332D439-EEF4-4D83-9AC5-4B122136CFBC}"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9323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sldNum" sz="quarter" idx="12"/>
          </p:nvPr>
        </p:nvSpPr>
        <p:spPr>
          <a:ln/>
        </p:spPr>
        <p:txBody>
          <a:bodyPr/>
          <a:lstStyle>
            <a:lvl1pPr>
              <a:defRPr/>
            </a:lvl1pPr>
          </a:lstStyle>
          <a:p>
            <a:fld id="{1332D439-EEF4-4D83-9AC5-4B122136CFBC}"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932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z="1100"/>
            </a:lvl1pPr>
          </a:lstStyle>
          <a:p>
            <a:fld id="{331E0718-FDFC-4D80-8BC5-A3895E00E78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sldNum" sz="quarter" idx="12"/>
          </p:nvPr>
        </p:nvSpPr>
        <p:spPr>
          <a:ln/>
        </p:spPr>
        <p:txBody>
          <a:bodyPr/>
          <a:lstStyle>
            <a:lvl1pPr>
              <a:defRPr/>
            </a:lvl1pPr>
          </a:lstStyle>
          <a:p>
            <a:fld id="{1332D439-EEF4-4D83-9AC5-4B122136CFBC}"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9323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sldNum" sz="quarter" idx="12"/>
          </p:nvPr>
        </p:nvSpPr>
        <p:spPr>
          <a:ln/>
        </p:spPr>
        <p:txBody>
          <a:bodyPr/>
          <a:lstStyle>
            <a:lvl1pPr>
              <a:defRPr/>
            </a:lvl1pPr>
          </a:lstStyle>
          <a:p>
            <a:fld id="{1332D439-EEF4-4D83-9AC5-4B122136CFBC}"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9323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sldNum" sz="quarter" idx="12"/>
          </p:nvPr>
        </p:nvSpPr>
        <p:spPr>
          <a:ln/>
        </p:spPr>
        <p:txBody>
          <a:bodyPr/>
          <a:lstStyle>
            <a:lvl1pPr>
              <a:defRPr/>
            </a:lvl1pPr>
          </a:lstStyle>
          <a:p>
            <a:fld id="{1332D439-EEF4-4D83-9AC5-4B122136CFBC}"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9323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sldNum" sz="quarter" idx="12"/>
          </p:nvPr>
        </p:nvSpPr>
        <p:spPr>
          <a:ln/>
        </p:spPr>
        <p:txBody>
          <a:bodyPr/>
          <a:lstStyle>
            <a:lvl1pPr>
              <a:defRPr/>
            </a:lvl1pPr>
          </a:lstStyle>
          <a:p>
            <a:fld id="{1332D439-EEF4-4D83-9AC5-4B122136CFBC}"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9323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sldNum" sz="quarter" idx="12"/>
          </p:nvPr>
        </p:nvSpPr>
        <p:spPr>
          <a:ln/>
        </p:spPr>
        <p:txBody>
          <a:bodyPr/>
          <a:lstStyle>
            <a:lvl1pPr>
              <a:defRPr/>
            </a:lvl1pPr>
          </a:lstStyle>
          <a:p>
            <a:fld id="{1332D439-EEF4-4D83-9AC5-4B122136CFBC}"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9323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sldNum" sz="quarter" idx="12"/>
          </p:nvPr>
        </p:nvSpPr>
        <p:spPr>
          <a:ln/>
        </p:spPr>
        <p:txBody>
          <a:bodyPr/>
          <a:lstStyle>
            <a:lvl1pPr>
              <a:defRPr/>
            </a:lvl1pPr>
          </a:lstStyle>
          <a:p>
            <a:fld id="{1332D439-EEF4-4D83-9AC5-4B122136CFBC}"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9323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z="1100"/>
            </a:lvl1pPr>
          </a:lstStyle>
          <a:p>
            <a:fld id="{331E0718-FDFC-4D80-8BC5-A3895E00E78D}"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mj-lt"/>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BC891F88-AAE6-4362-B77F-10D74B669F82}" type="datetimeFigureOut">
              <a:rPr lang="ja-JP" altLang="en-US" smtClean="0">
                <a:solidFill>
                  <a:prstClr val="black">
                    <a:tint val="75000"/>
                  </a:prstClr>
                </a:solidFill>
              </a:rPr>
              <a:pPr/>
              <a:t>2016/3/30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589F8CA-6AD6-4BB7-BFAC-EAC030898F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9294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9"/>
          <p:cNvSpPr>
            <a:spLocks noGrp="1" noChangeArrowheads="1"/>
          </p:cNvSpPr>
          <p:nvPr>
            <p:ph type="sldNum" sz="quarter" idx="12"/>
          </p:nvPr>
        </p:nvSpPr>
        <p:spPr>
          <a:ln/>
        </p:spPr>
        <p:txBody>
          <a:bodyPr/>
          <a:lstStyle>
            <a:lvl1pPr>
              <a:defRPr/>
            </a:lvl1pPr>
          </a:lstStyle>
          <a:p>
            <a:fld id="{1332D439-EEF4-4D83-9AC5-4B122136CFBC}"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79323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5267"/>
            <a:ext cx="8229600" cy="1143000"/>
          </a:xfrm>
        </p:spPr>
        <p:txBody>
          <a:bodyPr>
            <a:normAutofit/>
          </a:bodyPr>
          <a:lstStyle>
            <a:lvl1pPr>
              <a:defRPr sz="4000">
                <a:latin typeface="+mj-lt"/>
                <a:ea typeface="HG丸ｺﾞｼｯｸM-PRO" panose="020F06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792301"/>
            <a:ext cx="8229600" cy="4525963"/>
          </a:xfrm>
        </p:spPr>
        <p:txBody>
          <a:bodyPr>
            <a:normAutofit/>
          </a:bodyPr>
          <a:lstStyle>
            <a:lvl1pPr marL="342900" indent="-342900">
              <a:buFontTx/>
              <a:buBlip>
                <a:blip r:embed="rId2"/>
              </a:buBlip>
              <a:defRPr sz="2800">
                <a:solidFill>
                  <a:schemeClr val="tx1">
                    <a:lumMod val="65000"/>
                    <a:lumOff val="35000"/>
                  </a:schemeClr>
                </a:solidFill>
                <a:latin typeface="+mn-lt"/>
                <a:ea typeface="HG丸ｺﾞｼｯｸM-PRO" panose="020F0600000000000000" pitchFamily="50" charset="-128"/>
              </a:defRPr>
            </a:lvl1pPr>
            <a:lvl2pPr marL="742950" indent="-285750">
              <a:buFontTx/>
              <a:buBlip>
                <a:blip r:embed="rId2"/>
              </a:buBlip>
              <a:defRPr sz="2400">
                <a:solidFill>
                  <a:schemeClr val="tx1">
                    <a:lumMod val="65000"/>
                    <a:lumOff val="35000"/>
                  </a:schemeClr>
                </a:solidFill>
                <a:latin typeface="+mn-lt"/>
                <a:ea typeface="HG丸ｺﾞｼｯｸM-PRO" panose="020F0600000000000000" pitchFamily="50" charset="-128"/>
              </a:defRPr>
            </a:lvl2pPr>
            <a:lvl3pPr marL="1143000" indent="-228600">
              <a:buFontTx/>
              <a:buBlip>
                <a:blip r:embed="rId2"/>
              </a:buBlip>
              <a:defRPr sz="2000">
                <a:solidFill>
                  <a:schemeClr val="tx1">
                    <a:lumMod val="65000"/>
                    <a:lumOff val="35000"/>
                  </a:schemeClr>
                </a:solidFill>
                <a:latin typeface="+mn-lt"/>
                <a:ea typeface="HG丸ｺﾞｼｯｸM-PRO" panose="020F0600000000000000" pitchFamily="50" charset="-128"/>
              </a:defRPr>
            </a:lvl3pPr>
            <a:lvl4pPr marL="16002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4pPr>
            <a:lvl5pPr marL="2057400" indent="-228600">
              <a:buFontTx/>
              <a:buBlip>
                <a:blip r:embed="rId2"/>
              </a:buBlip>
              <a:defRPr sz="1800">
                <a:solidFill>
                  <a:schemeClr val="tx1">
                    <a:lumMod val="65000"/>
                    <a:lumOff val="35000"/>
                  </a:schemeClr>
                </a:solidFill>
                <a:latin typeface="+mn-lt"/>
                <a:ea typeface="HG丸ｺﾞｼｯｸM-PRO" panose="020F0600000000000000"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2098792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1E0718-FDFC-4D80-8BC5-A3895E00E7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sz="1100"/>
            </a:lvl1pPr>
          </a:lstStyle>
          <a:p>
            <a:fld id="{331E0718-FDFC-4D80-8BC5-A3895E00E7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sz="1100"/>
            </a:lvl1pPr>
          </a:lstStyle>
          <a:p>
            <a:fld id="{331E0718-FDFC-4D80-8BC5-A3895E00E7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1100"/>
            </a:lvl1pPr>
          </a:lstStyle>
          <a:p>
            <a:fld id="{331E0718-FDFC-4D80-8BC5-A3895E00E7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96200" y="6356350"/>
            <a:ext cx="990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31E0718-FDFC-4D80-8BC5-A3895E00E78D}" type="slidenum">
              <a:rPr lang="en-US" smtClean="0"/>
              <a:t>‹#›</a:t>
            </a:fld>
            <a:endParaRPr lang="en-US"/>
          </a:p>
        </p:txBody>
      </p:sp>
      <p:cxnSp>
        <p:nvCxnSpPr>
          <p:cNvPr id="10" name="Straight Connector 9"/>
          <p:cNvCxnSpPr/>
          <p:nvPr/>
        </p:nvCxnSpPr>
        <p:spPr>
          <a:xfrm>
            <a:off x="9727" y="6275961"/>
            <a:ext cx="9144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flipV="1">
            <a:off x="0" y="6780177"/>
            <a:ext cx="9144000" cy="230222"/>
          </a:xfrm>
          <a:prstGeom prst="rect">
            <a:avLst/>
          </a:prstGeom>
          <a:solidFill>
            <a:srgbClr val="99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V="1">
            <a:off x="0" y="-77822"/>
            <a:ext cx="9144000" cy="230222"/>
          </a:xfrm>
          <a:prstGeom prst="rect">
            <a:avLst/>
          </a:prstGeom>
          <a:solidFill>
            <a:srgbClr val="99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62935" y="6276988"/>
            <a:ext cx="1823265" cy="338328"/>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2400" y="6276988"/>
            <a:ext cx="1823265" cy="338328"/>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67400" y="6276988"/>
            <a:ext cx="1823265" cy="338328"/>
          </a:xfrm>
          <a:prstGeom prst="rect">
            <a:avLst/>
          </a:prstGeom>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400" y="6275961"/>
            <a:ext cx="1828800" cy="339355"/>
          </a:xfrm>
          <a:prstGeom prst="rect">
            <a:avLst/>
          </a:prstGeom>
        </p:spPr>
      </p:pic>
      <p:pic>
        <p:nvPicPr>
          <p:cNvPr id="1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11662" y="228600"/>
            <a:ext cx="1140129" cy="88100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37"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41"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43"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47"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49"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91F88-AAE6-4362-B77F-10D74B669F82}" type="datetimeFigureOut">
              <a:rPr kumimoji="1" lang="ja-JP" altLang="en-US" smtClean="0">
                <a:solidFill>
                  <a:prstClr val="black">
                    <a:tint val="75000"/>
                  </a:prstClr>
                </a:solidFill>
              </a:rPr>
              <a:pPr/>
              <a:t>2016/3/30</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F8CA-6AD6-4BB7-BFAC-EAC030898FB2}"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13233872"/>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hyperlink" Target="https://turnitin.com/static/index.php" TargetMode="External"/><Relationship Id="rId1" Type="http://schemas.openxmlformats.org/officeDocument/2006/relationships/slideLayout" Target="../slideLayouts/slideLayout2.xml"/><Relationship Id="rId6" Type="http://schemas.openxmlformats.org/officeDocument/2006/relationships/hyperlink" Target="https://www.writecheck.com/static/home.html"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7.xml"/><Relationship Id="rId4" Type="http://schemas.openxmlformats.org/officeDocument/2006/relationships/image" Target="../media/image30.jp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 Id="rId4" Type="http://schemas.openxmlformats.org/officeDocument/2006/relationships/image" Target="../media/image32.jpg"/></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6.gif"/><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5.jpg"/><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6.jpg"/><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7.gif"/><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6.gif"/><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6.gif"/><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1.jpeg"/><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2.xml"/><Relationship Id="rId6" Type="http://schemas.openxmlformats.org/officeDocument/2006/relationships/image" Target="../media/image57.gif"/><Relationship Id="rId5" Type="http://schemas.openxmlformats.org/officeDocument/2006/relationships/image" Target="../media/image56.jpeg"/><Relationship Id="rId4" Type="http://schemas.openxmlformats.org/officeDocument/2006/relationships/image" Target="../media/image5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8.pn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Methodologic</a:t>
            </a:r>
            <a:r>
              <a:rPr lang="en-US" dirty="0" smtClean="0"/>
              <a:t> Considerations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Marc F. Swiontkowski MD</a:t>
            </a:r>
          </a:p>
          <a:p>
            <a:r>
              <a:rPr lang="en-US" dirty="0" smtClean="0"/>
              <a:t>University of Minnesota</a:t>
            </a:r>
          </a:p>
          <a:p>
            <a:r>
              <a:rPr lang="en-US" dirty="0" smtClean="0"/>
              <a:t>Department of Orthopaedic Surgery</a:t>
            </a:r>
          </a:p>
          <a:p>
            <a:r>
              <a:rPr lang="en-US" dirty="0" smtClean="0"/>
              <a:t>Editor in Chief JBJS</a:t>
            </a:r>
            <a:endParaRPr lang="en-US" dirty="0"/>
          </a:p>
        </p:txBody>
      </p:sp>
    </p:spTree>
    <p:extLst>
      <p:ext uri="{BB962C8B-B14F-4D97-AF65-F5344CB8AC3E}">
        <p14:creationId xmlns:p14="http://schemas.microsoft.com/office/powerpoint/2010/main" val="4127962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366" y="182246"/>
            <a:ext cx="3320034" cy="1798954"/>
          </a:xfrm>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Publishing is not new!</a:t>
            </a:r>
            <a:endParaRPr lang="en-US" sz="3600" b="1" dirty="0">
              <a:solidFill>
                <a:srgbClr val="002060"/>
              </a:solidFill>
              <a:effectLst>
                <a:outerShdw blurRad="38100" dist="38100" dir="2700000" algn="tl">
                  <a:srgbClr val="000000">
                    <a:alpha val="43137"/>
                  </a:srgbClr>
                </a:outerShdw>
              </a:effectLst>
              <a:latin typeface="+mn-lt"/>
            </a:endParaRPr>
          </a:p>
        </p:txBody>
      </p:sp>
      <p:pic>
        <p:nvPicPr>
          <p:cNvPr id="5" name="Picture 4" descr="IMG0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706" y="1789065"/>
            <a:ext cx="2228850" cy="38048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G0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982186"/>
            <a:ext cx="2895600" cy="52357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1119" y="5726862"/>
            <a:ext cx="1931811"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rPr>
              <a:t>H</a:t>
            </a:r>
            <a:r>
              <a:rPr lang="en-US" sz="2800" dirty="0" smtClean="0">
                <a:solidFill>
                  <a:srgbClr val="002060"/>
                </a:solidFill>
                <a:effectLst>
                  <a:outerShdw blurRad="38100" dist="38100" dir="2700000" algn="tl">
                    <a:srgbClr val="000000">
                      <a:alpha val="43137"/>
                    </a:srgbClr>
                  </a:outerShdw>
                </a:effectLst>
              </a:rPr>
              <a:t>ippocrates</a:t>
            </a:r>
            <a:endParaRPr lang="en-US"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249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4191000" cy="766193"/>
          </a:xfrm>
        </p:spPr>
        <p:txBody>
          <a:bodyPr>
            <a:normAutofit/>
          </a:bodyPr>
          <a:lstStyle/>
          <a:p>
            <a:r>
              <a:rPr lang="en-US" sz="3600" b="1" dirty="0" smtClean="0">
                <a:solidFill>
                  <a:srgbClr val="002060"/>
                </a:solidFill>
                <a:effectLst>
                  <a:outerShdw blurRad="38100" dist="38100" dir="2700000" algn="tl">
                    <a:srgbClr val="000000">
                      <a:alpha val="43137"/>
                    </a:srgbClr>
                  </a:outerShdw>
                </a:effectLst>
              </a:rPr>
              <a:t>Leonardo da Vinci</a:t>
            </a:r>
            <a:endParaRPr lang="en-US" sz="3600" b="1" dirty="0">
              <a:solidFill>
                <a:srgbClr val="002060"/>
              </a:solidFill>
              <a:effectLst>
                <a:outerShdw blurRad="38100" dist="38100" dir="2700000" algn="tl">
                  <a:srgbClr val="000000">
                    <a:alpha val="43137"/>
                  </a:srgbClr>
                </a:outerShdw>
              </a:effectLst>
            </a:endParaRPr>
          </a:p>
        </p:txBody>
      </p:sp>
      <p:pic>
        <p:nvPicPr>
          <p:cNvPr id="1026" name="Picture 2" descr="http://arquitecturaycristianismo.files.wordpress.com/2014/02/davinc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72" y="1690689"/>
            <a:ext cx="2770537" cy="4405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b/ba/Studies_of_the_Arm_showing_the_Movements_made_by_the_Biceps.jpg/220px-Studies_of_the_Arm_showing_the_Movements_made_by_the_Bice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05039"/>
            <a:ext cx="3429000" cy="5390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848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Know these names?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28650" y="1825625"/>
            <a:ext cx="3465576" cy="4351338"/>
          </a:xfrm>
        </p:spPr>
        <p:txBody>
          <a:bodyPr>
            <a:normAutofit fontScale="92500" lnSpcReduction="20000"/>
          </a:bodyPr>
          <a:lstStyle/>
          <a:p>
            <a:r>
              <a:rPr lang="en-US" sz="3200" dirty="0" smtClean="0">
                <a:solidFill>
                  <a:srgbClr val="002060"/>
                </a:solidFill>
                <a:effectLst>
                  <a:outerShdw blurRad="38100" dist="38100" dir="2700000" algn="tl">
                    <a:srgbClr val="000000">
                      <a:alpha val="43137"/>
                    </a:srgbClr>
                  </a:outerShdw>
                </a:effectLst>
              </a:rPr>
              <a:t>Robert Salter</a:t>
            </a:r>
          </a:p>
          <a:p>
            <a:r>
              <a:rPr lang="en-US" sz="3200" dirty="0" smtClean="0">
                <a:solidFill>
                  <a:srgbClr val="002060"/>
                </a:solidFill>
                <a:effectLst>
                  <a:outerShdw blurRad="38100" dist="38100" dir="2700000" algn="tl">
                    <a:srgbClr val="000000">
                      <a:alpha val="43137"/>
                    </a:srgbClr>
                  </a:outerShdw>
                </a:effectLst>
              </a:rPr>
              <a:t>Malcolm Menelaus</a:t>
            </a:r>
          </a:p>
          <a:p>
            <a:r>
              <a:rPr lang="en-US" sz="3200" dirty="0" smtClean="0">
                <a:solidFill>
                  <a:srgbClr val="002060"/>
                </a:solidFill>
                <a:effectLst>
                  <a:outerShdw blurRad="38100" dist="38100" dir="2700000" algn="tl">
                    <a:srgbClr val="000000">
                      <a:alpha val="43137"/>
                    </a:srgbClr>
                  </a:outerShdw>
                </a:effectLst>
              </a:rPr>
              <a:t>Paul Harrington</a:t>
            </a:r>
          </a:p>
          <a:p>
            <a:r>
              <a:rPr lang="en-US" sz="3200" dirty="0" smtClean="0">
                <a:solidFill>
                  <a:srgbClr val="002060"/>
                </a:solidFill>
                <a:effectLst>
                  <a:outerShdw blurRad="38100" dist="38100" dir="2700000" algn="tl">
                    <a:srgbClr val="000000">
                      <a:alpha val="43137"/>
                    </a:srgbClr>
                  </a:outerShdw>
                </a:effectLst>
              </a:rPr>
              <a:t>Joseph </a:t>
            </a:r>
            <a:r>
              <a:rPr lang="en-US" sz="3200" dirty="0" err="1" smtClean="0">
                <a:solidFill>
                  <a:srgbClr val="002060"/>
                </a:solidFill>
                <a:effectLst>
                  <a:outerShdw blurRad="38100" dist="38100" dir="2700000" algn="tl">
                    <a:srgbClr val="000000">
                      <a:alpha val="43137"/>
                    </a:srgbClr>
                  </a:outerShdw>
                </a:effectLst>
              </a:rPr>
              <a:t>Schatzker</a:t>
            </a:r>
            <a:endParaRPr lang="en-US" sz="3200" dirty="0" smtClean="0">
              <a:solidFill>
                <a:srgbClr val="002060"/>
              </a:solidFill>
              <a:effectLst>
                <a:outerShdw blurRad="38100" dist="38100" dir="2700000" algn="tl">
                  <a:srgbClr val="000000">
                    <a:alpha val="43137"/>
                  </a:srgbClr>
                </a:outerShdw>
              </a:effectLst>
            </a:endParaRPr>
          </a:p>
          <a:p>
            <a:r>
              <a:rPr lang="en-US" sz="3200" dirty="0" smtClean="0">
                <a:solidFill>
                  <a:srgbClr val="002060"/>
                </a:solidFill>
                <a:effectLst>
                  <a:outerShdw blurRad="38100" dist="38100" dir="2700000" algn="tl">
                    <a:srgbClr val="000000">
                      <a:alpha val="43137"/>
                    </a:srgbClr>
                  </a:outerShdw>
                </a:effectLst>
              </a:rPr>
              <a:t>Charles </a:t>
            </a:r>
            <a:r>
              <a:rPr lang="en-US" sz="3200" dirty="0" err="1" smtClean="0">
                <a:solidFill>
                  <a:srgbClr val="002060"/>
                </a:solidFill>
                <a:effectLst>
                  <a:outerShdw blurRad="38100" dist="38100" dir="2700000" algn="tl">
                    <a:srgbClr val="000000">
                      <a:alpha val="43137"/>
                    </a:srgbClr>
                  </a:outerShdw>
                </a:effectLst>
              </a:rPr>
              <a:t>Neer</a:t>
            </a:r>
            <a:r>
              <a:rPr lang="en-US" sz="3200" dirty="0" smtClean="0">
                <a:solidFill>
                  <a:srgbClr val="002060"/>
                </a:solidFill>
                <a:effectLst>
                  <a:outerShdw blurRad="38100" dist="38100" dir="2700000" algn="tl">
                    <a:srgbClr val="000000">
                      <a:alpha val="43137"/>
                    </a:srgbClr>
                  </a:outerShdw>
                </a:effectLst>
              </a:rPr>
              <a:t> II</a:t>
            </a:r>
          </a:p>
          <a:p>
            <a:r>
              <a:rPr lang="en-US" sz="3200" dirty="0" smtClean="0">
                <a:solidFill>
                  <a:srgbClr val="002060"/>
                </a:solidFill>
                <a:effectLst>
                  <a:outerShdw blurRad="38100" dist="38100" dir="2700000" algn="tl">
                    <a:srgbClr val="000000">
                      <a:alpha val="43137"/>
                    </a:srgbClr>
                  </a:outerShdw>
                </a:effectLst>
              </a:rPr>
              <a:t>John </a:t>
            </a:r>
            <a:r>
              <a:rPr lang="en-US" sz="3200" dirty="0" err="1" smtClean="0">
                <a:solidFill>
                  <a:srgbClr val="002060"/>
                </a:solidFill>
                <a:effectLst>
                  <a:outerShdw blurRad="38100" dist="38100" dir="2700000" algn="tl">
                    <a:srgbClr val="000000">
                      <a:alpha val="43137"/>
                    </a:srgbClr>
                  </a:outerShdw>
                </a:effectLst>
              </a:rPr>
              <a:t>Charnley</a:t>
            </a:r>
            <a:endParaRPr lang="en-US" sz="3200" dirty="0" smtClean="0">
              <a:solidFill>
                <a:srgbClr val="002060"/>
              </a:solidFill>
              <a:effectLst>
                <a:outerShdw blurRad="38100" dist="38100" dir="2700000" algn="tl">
                  <a:srgbClr val="000000">
                    <a:alpha val="43137"/>
                  </a:srgbClr>
                </a:outerShdw>
              </a:effectLst>
            </a:endParaRPr>
          </a:p>
          <a:p>
            <a:r>
              <a:rPr lang="en-US" sz="3200" dirty="0" smtClean="0">
                <a:solidFill>
                  <a:srgbClr val="002060"/>
                </a:solidFill>
                <a:effectLst>
                  <a:outerShdw blurRad="38100" dist="38100" dir="2700000" algn="tl">
                    <a:srgbClr val="000000">
                      <a:alpha val="43137"/>
                    </a:srgbClr>
                  </a:outerShdw>
                </a:effectLst>
              </a:rPr>
              <a:t>John </a:t>
            </a:r>
            <a:r>
              <a:rPr lang="en-US" sz="3200" dirty="0" err="1" smtClean="0">
                <a:solidFill>
                  <a:srgbClr val="002060"/>
                </a:solidFill>
                <a:effectLst>
                  <a:outerShdw blurRad="38100" dist="38100" dir="2700000" algn="tl">
                    <a:srgbClr val="000000">
                      <a:alpha val="43137"/>
                    </a:srgbClr>
                  </a:outerShdw>
                </a:effectLst>
              </a:rPr>
              <a:t>Insall</a:t>
            </a:r>
            <a:endParaRPr lang="en-US" sz="3200" dirty="0" smtClean="0">
              <a:solidFill>
                <a:srgbClr val="002060"/>
              </a:solidFill>
              <a:effectLst>
                <a:outerShdw blurRad="38100" dist="38100" dir="2700000" algn="tl">
                  <a:srgbClr val="000000">
                    <a:alpha val="43137"/>
                  </a:srgbClr>
                </a:outerShdw>
              </a:effectLst>
            </a:endParaRPr>
          </a:p>
          <a:p>
            <a:r>
              <a:rPr lang="en-US" sz="3200" dirty="0" smtClean="0">
                <a:solidFill>
                  <a:srgbClr val="002060"/>
                </a:solidFill>
                <a:effectLst>
                  <a:outerShdw blurRad="38100" dist="38100" dir="2700000" algn="tl">
                    <a:srgbClr val="000000">
                      <a:alpha val="43137"/>
                    </a:srgbClr>
                  </a:outerShdw>
                </a:effectLst>
              </a:rPr>
              <a:t>Ramon </a:t>
            </a:r>
            <a:r>
              <a:rPr lang="en-US" sz="3200" dirty="0" err="1" smtClean="0">
                <a:solidFill>
                  <a:srgbClr val="002060"/>
                </a:solidFill>
                <a:effectLst>
                  <a:outerShdw blurRad="38100" dist="38100" dir="2700000" algn="tl">
                    <a:srgbClr val="000000">
                      <a:alpha val="43137"/>
                    </a:srgbClr>
                  </a:outerShdw>
                </a:effectLst>
              </a:rPr>
              <a:t>Gustilo</a:t>
            </a:r>
            <a:endParaRPr lang="en-US" sz="3200" dirty="0" smtClean="0">
              <a:solidFill>
                <a:srgbClr val="002060"/>
              </a:solidFill>
              <a:effectLst>
                <a:outerShdw blurRad="38100" dist="38100" dir="2700000" algn="tl">
                  <a:srgbClr val="000000">
                    <a:alpha val="43137"/>
                  </a:srgbClr>
                </a:outerShdw>
              </a:effectLst>
            </a:endParaRPr>
          </a:p>
          <a:p>
            <a:endParaRPr lang="en-US" sz="3200" dirty="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4985766" y="3136392"/>
            <a:ext cx="3212161" cy="1077218"/>
          </a:xfrm>
          <a:prstGeom prst="rect">
            <a:avLst/>
          </a:prstGeom>
          <a:noFill/>
        </p:spPr>
        <p:txBody>
          <a:bodyPr wrap="none" rtlCol="0">
            <a:spAutoFit/>
          </a:bodyPr>
          <a:lstStyle/>
          <a:p>
            <a:r>
              <a:rPr lang="en-US" sz="3200" dirty="0" smtClean="0">
                <a:solidFill>
                  <a:srgbClr val="002060"/>
                </a:solidFill>
                <a:effectLst>
                  <a:outerShdw blurRad="38100" dist="38100" dir="2700000" algn="tl">
                    <a:srgbClr val="000000">
                      <a:alpha val="43137"/>
                    </a:srgbClr>
                  </a:outerShdw>
                </a:effectLst>
              </a:rPr>
              <a:t>Why do you </a:t>
            </a:r>
          </a:p>
          <a:p>
            <a:r>
              <a:rPr lang="en-US" sz="3200" dirty="0" smtClean="0">
                <a:solidFill>
                  <a:srgbClr val="002060"/>
                </a:solidFill>
                <a:effectLst>
                  <a:outerShdw blurRad="38100" dist="38100" dir="2700000" algn="tl">
                    <a:srgbClr val="000000">
                      <a:alpha val="43137"/>
                    </a:srgbClr>
                  </a:outerShdw>
                </a:effectLst>
              </a:rPr>
              <a:t>remember them? </a:t>
            </a:r>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085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How do I start?</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381000" y="2286000"/>
            <a:ext cx="8229600" cy="3840163"/>
          </a:xfrm>
        </p:spPr>
        <p:txBody>
          <a:bodyPr>
            <a:noAutofit/>
          </a:bodyPr>
          <a:lstStyle/>
          <a:p>
            <a:pPr>
              <a:defRPr/>
            </a:pPr>
            <a:r>
              <a:rPr lang="en-US" sz="2400" dirty="0">
                <a:solidFill>
                  <a:srgbClr val="002060"/>
                </a:solidFill>
                <a:effectLst>
                  <a:outerShdw blurRad="38100" dist="38100" dir="2700000" algn="tl">
                    <a:srgbClr val="000000">
                      <a:alpha val="43137"/>
                    </a:srgbClr>
                  </a:outerShdw>
                </a:effectLst>
              </a:rPr>
              <a:t>Think of a clinical or research question that you want answered</a:t>
            </a:r>
          </a:p>
          <a:p>
            <a:pPr>
              <a:defRPr/>
            </a:pPr>
            <a:r>
              <a:rPr lang="en-US" sz="2400" dirty="0">
                <a:solidFill>
                  <a:srgbClr val="002060"/>
                </a:solidFill>
                <a:effectLst>
                  <a:outerShdw blurRad="38100" dist="38100" dir="2700000" algn="tl">
                    <a:srgbClr val="000000">
                      <a:alpha val="43137"/>
                    </a:srgbClr>
                  </a:outerShdw>
                </a:effectLst>
              </a:rPr>
              <a:t>Get a few people </a:t>
            </a:r>
            <a:r>
              <a:rPr lang="en-US" sz="2400" dirty="0" smtClean="0">
                <a:solidFill>
                  <a:srgbClr val="002060"/>
                </a:solidFill>
                <a:effectLst>
                  <a:outerShdw blurRad="38100" dist="38100" dir="2700000" algn="tl">
                    <a:srgbClr val="000000">
                      <a:alpha val="43137"/>
                    </a:srgbClr>
                  </a:outerShdw>
                </a:effectLst>
              </a:rPr>
              <a:t>with relevant expertise involved</a:t>
            </a:r>
            <a:endParaRPr lang="en-US" sz="2400" dirty="0">
              <a:solidFill>
                <a:srgbClr val="002060"/>
              </a:solidFill>
              <a:effectLst>
                <a:outerShdw blurRad="38100" dist="38100" dir="2700000" algn="tl">
                  <a:srgbClr val="000000">
                    <a:alpha val="43137"/>
                  </a:srgbClr>
                </a:outerShdw>
              </a:effectLst>
            </a:endParaRPr>
          </a:p>
          <a:p>
            <a:pPr>
              <a:defRPr/>
            </a:pPr>
            <a:r>
              <a:rPr lang="en-US" sz="2400" dirty="0" smtClean="0">
                <a:solidFill>
                  <a:srgbClr val="002060"/>
                </a:solidFill>
                <a:effectLst>
                  <a:outerShdw blurRad="38100" dist="38100" dir="2700000" algn="tl">
                    <a:srgbClr val="000000">
                      <a:alpha val="43137"/>
                    </a:srgbClr>
                  </a:outerShdw>
                </a:effectLst>
              </a:rPr>
              <a:t>Do </a:t>
            </a:r>
            <a:r>
              <a:rPr lang="en-US" sz="2400" dirty="0">
                <a:solidFill>
                  <a:srgbClr val="002060"/>
                </a:solidFill>
                <a:effectLst>
                  <a:outerShdw blurRad="38100" dist="38100" dir="2700000" algn="tl">
                    <a:srgbClr val="000000">
                      <a:alpha val="43137"/>
                    </a:srgbClr>
                  </a:outerShdw>
                </a:effectLst>
              </a:rPr>
              <a:t>a literature search to see </a:t>
            </a:r>
            <a:r>
              <a:rPr lang="en-US" sz="2400" dirty="0" smtClean="0">
                <a:solidFill>
                  <a:srgbClr val="002060"/>
                </a:solidFill>
                <a:effectLst>
                  <a:outerShdw blurRad="38100" dist="38100" dir="2700000" algn="tl">
                    <a:srgbClr val="000000">
                      <a:alpha val="43137"/>
                    </a:srgbClr>
                  </a:outerShdw>
                </a:effectLst>
              </a:rPr>
              <a:t>what </a:t>
            </a:r>
            <a:r>
              <a:rPr lang="en-US" sz="2400" dirty="0">
                <a:solidFill>
                  <a:srgbClr val="002060"/>
                </a:solidFill>
                <a:effectLst>
                  <a:outerShdw blurRad="38100" dist="38100" dir="2700000" algn="tl">
                    <a:srgbClr val="000000">
                      <a:alpha val="43137"/>
                    </a:srgbClr>
                  </a:outerShdw>
                </a:effectLst>
              </a:rPr>
              <a:t>work has been done in the area</a:t>
            </a:r>
          </a:p>
          <a:p>
            <a:pPr>
              <a:defRPr/>
            </a:pPr>
            <a:r>
              <a:rPr lang="en-US" sz="2400" dirty="0">
                <a:solidFill>
                  <a:srgbClr val="002060"/>
                </a:solidFill>
                <a:effectLst>
                  <a:outerShdw blurRad="38100" dist="38100" dir="2700000" algn="tl">
                    <a:srgbClr val="000000">
                      <a:alpha val="43137"/>
                    </a:srgbClr>
                  </a:outerShdw>
                </a:effectLst>
              </a:rPr>
              <a:t>Will </a:t>
            </a:r>
            <a:r>
              <a:rPr lang="en-US" sz="2400" dirty="0" smtClean="0">
                <a:solidFill>
                  <a:srgbClr val="002060"/>
                </a:solidFill>
                <a:effectLst>
                  <a:outerShdw blurRad="38100" dist="38100" dir="2700000" algn="tl">
                    <a:srgbClr val="000000">
                      <a:alpha val="43137"/>
                    </a:srgbClr>
                  </a:outerShdw>
                </a:effectLst>
              </a:rPr>
              <a:t>your </a:t>
            </a:r>
            <a:r>
              <a:rPr lang="en-US" sz="2400" dirty="0">
                <a:solidFill>
                  <a:srgbClr val="002060"/>
                </a:solidFill>
                <a:effectLst>
                  <a:outerShdw blurRad="38100" dist="38100" dir="2700000" algn="tl">
                    <a:srgbClr val="000000">
                      <a:alpha val="43137"/>
                    </a:srgbClr>
                  </a:outerShdw>
                </a:effectLst>
              </a:rPr>
              <a:t>research fill a gap in knowledge or is it totally novel?</a:t>
            </a:r>
          </a:p>
          <a:p>
            <a:pPr>
              <a:defRPr/>
            </a:pPr>
            <a:r>
              <a:rPr lang="en-US" sz="2400" dirty="0" smtClean="0">
                <a:solidFill>
                  <a:srgbClr val="002060"/>
                </a:solidFill>
                <a:effectLst>
                  <a:outerShdw blurRad="38100" dist="38100" dir="2700000" algn="tl">
                    <a:srgbClr val="000000">
                      <a:alpha val="43137"/>
                    </a:srgbClr>
                  </a:outerShdw>
                </a:effectLst>
              </a:rPr>
              <a:t>Decide </a:t>
            </a:r>
            <a:r>
              <a:rPr lang="en-US" sz="2400" dirty="0">
                <a:solidFill>
                  <a:srgbClr val="002060"/>
                </a:solidFill>
                <a:effectLst>
                  <a:outerShdw blurRad="38100" dist="38100" dir="2700000" algn="tl">
                    <a:srgbClr val="000000">
                      <a:alpha val="43137"/>
                    </a:srgbClr>
                  </a:outerShdw>
                </a:effectLst>
              </a:rPr>
              <a:t>on the type of study to </a:t>
            </a:r>
            <a:r>
              <a:rPr lang="en-US" sz="2400" dirty="0" smtClean="0">
                <a:solidFill>
                  <a:srgbClr val="002060"/>
                </a:solidFill>
                <a:effectLst>
                  <a:outerShdw blurRad="38100" dist="38100" dir="2700000" algn="tl">
                    <a:srgbClr val="000000">
                      <a:alpha val="43137"/>
                    </a:srgbClr>
                  </a:outerShdw>
                </a:effectLst>
              </a:rPr>
              <a:t>do </a:t>
            </a:r>
          </a:p>
          <a:p>
            <a:pPr>
              <a:defRPr/>
            </a:pPr>
            <a:r>
              <a:rPr lang="en-US" sz="2400" dirty="0" smtClean="0">
                <a:solidFill>
                  <a:srgbClr val="002060"/>
                </a:solidFill>
                <a:effectLst>
                  <a:outerShdw blurRad="38100" dist="38100" dir="2700000" algn="tl">
                    <a:srgbClr val="000000">
                      <a:alpha val="43137"/>
                    </a:srgbClr>
                  </a:outerShdw>
                </a:effectLst>
              </a:rPr>
              <a:t>Decide </a:t>
            </a:r>
            <a:r>
              <a:rPr lang="en-US" sz="2400" dirty="0">
                <a:solidFill>
                  <a:srgbClr val="002060"/>
                </a:solidFill>
                <a:effectLst>
                  <a:outerShdw blurRad="38100" dist="38100" dir="2700000" algn="tl">
                    <a:srgbClr val="000000">
                      <a:alpha val="43137"/>
                    </a:srgbClr>
                  </a:outerShdw>
                </a:effectLst>
              </a:rPr>
              <a:t>where to </a:t>
            </a:r>
            <a:r>
              <a:rPr lang="en-US" sz="2400" dirty="0" smtClean="0">
                <a:solidFill>
                  <a:srgbClr val="002060"/>
                </a:solidFill>
                <a:effectLst>
                  <a:outerShdw blurRad="38100" dist="38100" dir="2700000" algn="tl">
                    <a:srgbClr val="000000">
                      <a:alpha val="43137"/>
                    </a:srgbClr>
                  </a:outerShdw>
                </a:effectLst>
              </a:rPr>
              <a:t>publish (who are your readers?)</a:t>
            </a:r>
            <a:endParaRPr lang="en-US" sz="2400" dirty="0">
              <a:solidFill>
                <a:srgbClr val="002060"/>
              </a:solidFill>
              <a:effectLst>
                <a:outerShdw blurRad="38100" dist="38100" dir="2700000" algn="tl">
                  <a:srgbClr val="000000">
                    <a:alpha val="43137"/>
                  </a:srgbClr>
                </a:outerShdw>
              </a:effectLst>
            </a:endParaRPr>
          </a:p>
          <a:p>
            <a:pPr>
              <a:defRPr/>
            </a:pPr>
            <a:r>
              <a:rPr lang="en-US" sz="2400" dirty="0">
                <a:solidFill>
                  <a:srgbClr val="002060"/>
                </a:solidFill>
                <a:effectLst>
                  <a:outerShdw blurRad="38100" dist="38100" dir="2700000" algn="tl">
                    <a:srgbClr val="000000">
                      <a:alpha val="43137"/>
                    </a:srgbClr>
                  </a:outerShdw>
                </a:effectLst>
              </a:rPr>
              <a:t>Write the paper up according to the guidelines of the journal</a:t>
            </a:r>
          </a:p>
          <a:p>
            <a:pPr>
              <a:defRPr/>
            </a:pPr>
            <a:endParaRPr lang="en-US" sz="2400" dirty="0">
              <a:solidFill>
                <a:srgbClr val="002060"/>
              </a:solidFill>
              <a:effectLst>
                <a:outerShdw blurRad="38100" dist="38100" dir="2700000" algn="tl">
                  <a:srgbClr val="000000">
                    <a:alpha val="43137"/>
                  </a:srgbClr>
                </a:outerShdw>
              </a:effectLst>
            </a:endParaRPr>
          </a:p>
          <a:p>
            <a:pPr>
              <a:defRPr/>
            </a:pPr>
            <a:endParaRPr lang="en-US" sz="2400" dirty="0">
              <a:solidFill>
                <a:srgbClr val="002060"/>
              </a:solidFill>
              <a:effectLst>
                <a:outerShdw blurRad="38100" dist="38100" dir="2700000" algn="tl">
                  <a:srgbClr val="000000">
                    <a:alpha val="43137"/>
                  </a:srgbClr>
                </a:outerShdw>
              </a:effectLst>
            </a:endParaRPr>
          </a:p>
          <a:p>
            <a:endParaRPr lang="en-US" sz="24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163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Before you start……..</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28650" y="1690688"/>
            <a:ext cx="7886700" cy="4351338"/>
          </a:xfrm>
        </p:spPr>
        <p:txBody>
          <a:bodyPr>
            <a:normAutofit/>
          </a:bodyPr>
          <a:lstStyle/>
          <a:p>
            <a:r>
              <a:rPr lang="en-US" sz="3200" dirty="0" smtClean="0">
                <a:solidFill>
                  <a:srgbClr val="002060"/>
                </a:solidFill>
                <a:effectLst>
                  <a:outerShdw blurRad="38100" dist="38100" dir="2700000" algn="tl">
                    <a:srgbClr val="000000">
                      <a:alpha val="43137"/>
                    </a:srgbClr>
                  </a:outerShdw>
                </a:effectLst>
              </a:rPr>
              <a:t>Consult a Methods and Statistics expert</a:t>
            </a:r>
            <a:endParaRPr lang="en-US" sz="3200" dirty="0">
              <a:solidFill>
                <a:srgbClr val="002060"/>
              </a:solidFill>
              <a:effectLst>
                <a:outerShdw blurRad="38100" dist="38100" dir="2700000" algn="tl">
                  <a:srgbClr val="000000">
                    <a:alpha val="43137"/>
                  </a:srgbClr>
                </a:outerShdw>
              </a:effectLst>
            </a:endParaRPr>
          </a:p>
        </p:txBody>
      </p:sp>
      <p:pic>
        <p:nvPicPr>
          <p:cNvPr id="4" name="Picture 2" descr="http://mathmajor.org/wp-content/uploads/2012/01/Statistic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079" y="2635696"/>
            <a:ext cx="3909393" cy="340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471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777" y="904647"/>
            <a:ext cx="11125200" cy="1143000"/>
          </a:xfrm>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What is Medical Writing?</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28650" y="1843913"/>
            <a:ext cx="7744968" cy="4351338"/>
          </a:xfrm>
        </p:spPr>
        <p:txBody>
          <a:bodyPr>
            <a:normAutofit fontScale="92500" lnSpcReduction="10000"/>
          </a:bodyPr>
          <a:lstStyle/>
          <a:p>
            <a:r>
              <a:rPr lang="en-US" sz="3200" dirty="0" smtClean="0">
                <a:solidFill>
                  <a:srgbClr val="002060"/>
                </a:solidFill>
                <a:effectLst>
                  <a:outerShdw blurRad="38100" dist="38100" dir="2700000" algn="tl">
                    <a:srgbClr val="000000">
                      <a:alpha val="43137"/>
                    </a:srgbClr>
                  </a:outerShdw>
                </a:effectLst>
              </a:rPr>
              <a:t>Factual, scientific and technical</a:t>
            </a:r>
          </a:p>
          <a:p>
            <a:r>
              <a:rPr lang="en-US" sz="3200" dirty="0" smtClean="0">
                <a:solidFill>
                  <a:srgbClr val="002060"/>
                </a:solidFill>
                <a:effectLst>
                  <a:outerShdw blurRad="38100" dist="38100" dir="2700000" algn="tl">
                    <a:srgbClr val="000000">
                      <a:alpha val="43137"/>
                    </a:srgbClr>
                  </a:outerShdw>
                </a:effectLst>
              </a:rPr>
              <a:t>Not literary or flowery</a:t>
            </a:r>
          </a:p>
          <a:p>
            <a:r>
              <a:rPr lang="en-US" sz="3200" dirty="0" smtClean="0">
                <a:solidFill>
                  <a:srgbClr val="002060"/>
                </a:solidFill>
                <a:effectLst>
                  <a:outerShdw blurRad="38100" dist="38100" dir="2700000" algn="tl">
                    <a:srgbClr val="000000">
                      <a:alpha val="43137"/>
                    </a:srgbClr>
                  </a:outerShdw>
                </a:effectLst>
              </a:rPr>
              <a:t>Know the subject well</a:t>
            </a:r>
          </a:p>
          <a:p>
            <a:r>
              <a:rPr lang="en-US" sz="3200" dirty="0" smtClean="0">
                <a:solidFill>
                  <a:srgbClr val="002060"/>
                </a:solidFill>
                <a:effectLst>
                  <a:outerShdw blurRad="38100" dist="38100" dir="2700000" algn="tl">
                    <a:srgbClr val="000000">
                      <a:alpha val="43137"/>
                    </a:srgbClr>
                  </a:outerShdw>
                </a:effectLst>
              </a:rPr>
              <a:t>Write for the intended audience</a:t>
            </a:r>
          </a:p>
          <a:p>
            <a:r>
              <a:rPr lang="en-US" sz="3200" dirty="0" smtClean="0">
                <a:solidFill>
                  <a:srgbClr val="002060"/>
                </a:solidFill>
                <a:effectLst>
                  <a:outerShdw blurRad="38100" dist="38100" dir="2700000" algn="tl">
                    <a:srgbClr val="000000">
                      <a:alpha val="43137"/>
                    </a:srgbClr>
                  </a:outerShdw>
                </a:effectLst>
              </a:rPr>
              <a:t>Follow the structure and editorial policies of the journal</a:t>
            </a:r>
          </a:p>
          <a:p>
            <a:r>
              <a:rPr lang="en-US" sz="3200" dirty="0" smtClean="0">
                <a:solidFill>
                  <a:srgbClr val="002060"/>
                </a:solidFill>
                <a:effectLst>
                  <a:outerShdw blurRad="38100" dist="38100" dir="2700000" algn="tl">
                    <a:srgbClr val="000000">
                      <a:alpha val="43137"/>
                    </a:srgbClr>
                  </a:outerShdw>
                </a:effectLst>
              </a:rPr>
              <a:t>Writing should be simple and concise</a:t>
            </a:r>
          </a:p>
          <a:p>
            <a:r>
              <a:rPr lang="en-US" sz="3200" dirty="0" smtClean="0">
                <a:solidFill>
                  <a:srgbClr val="002060"/>
                </a:solidFill>
                <a:effectLst>
                  <a:outerShdw blurRad="38100" dist="38100" dir="2700000" algn="tl">
                    <a:srgbClr val="000000">
                      <a:alpha val="43137"/>
                    </a:srgbClr>
                  </a:outerShdw>
                </a:effectLst>
              </a:rPr>
              <a:t>Use good English with proper syntax, grammar and sentence structure</a:t>
            </a:r>
          </a:p>
          <a:p>
            <a:endParaRPr lang="en-US" sz="3200" dirty="0">
              <a:solidFill>
                <a:srgbClr val="002060"/>
              </a:solidFill>
              <a:effectLst>
                <a:outerShdw blurRad="38100" dist="38100" dir="2700000" algn="tl">
                  <a:srgbClr val="000000">
                    <a:alpha val="43137"/>
                  </a:srgbClr>
                </a:outerShdw>
              </a:effectLst>
            </a:endParaRPr>
          </a:p>
        </p:txBody>
      </p:sp>
      <p:pic>
        <p:nvPicPr>
          <p:cNvPr id="4" name="Picture 5" descr="http://www.biojobblog.com/uploads/image/medicla%20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143000"/>
            <a:ext cx="2286000" cy="223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220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Important Tips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28650" y="1779905"/>
            <a:ext cx="7621524" cy="4351338"/>
          </a:xfrm>
        </p:spPr>
        <p:txBody>
          <a:bodyPr>
            <a:normAutofit fontScale="92500" lnSpcReduction="10000"/>
          </a:bodyPr>
          <a:lstStyle/>
          <a:p>
            <a:r>
              <a:rPr lang="en-US" sz="3200" dirty="0" smtClean="0">
                <a:solidFill>
                  <a:srgbClr val="002060"/>
                </a:solidFill>
                <a:effectLst>
                  <a:outerShdw blurRad="38100" dist="38100" dir="2700000" algn="tl">
                    <a:srgbClr val="000000">
                      <a:alpha val="43137"/>
                    </a:srgbClr>
                  </a:outerShdw>
                </a:effectLst>
              </a:rPr>
              <a:t>Establish the full structure of the article in your mind before starting to write</a:t>
            </a:r>
          </a:p>
          <a:p>
            <a:r>
              <a:rPr lang="en-US" sz="3200" dirty="0" smtClean="0">
                <a:solidFill>
                  <a:srgbClr val="002060"/>
                </a:solidFill>
                <a:effectLst>
                  <a:outerShdw blurRad="38100" dist="38100" dir="2700000" algn="tl">
                    <a:srgbClr val="000000">
                      <a:alpha val="43137"/>
                    </a:srgbClr>
                  </a:outerShdw>
                </a:effectLst>
              </a:rPr>
              <a:t>Avoid “salami-slicing” your work to get more publications</a:t>
            </a:r>
          </a:p>
          <a:p>
            <a:r>
              <a:rPr lang="en-US" sz="3200" dirty="0" smtClean="0">
                <a:solidFill>
                  <a:srgbClr val="002060"/>
                </a:solidFill>
                <a:effectLst>
                  <a:outerShdw blurRad="38100" dist="38100" dir="2700000" algn="tl">
                    <a:srgbClr val="000000">
                      <a:alpha val="43137"/>
                    </a:srgbClr>
                  </a:outerShdw>
                </a:effectLst>
              </a:rPr>
              <a:t>A single paper should address one theme</a:t>
            </a:r>
          </a:p>
          <a:p>
            <a:r>
              <a:rPr lang="en-US" sz="3200" dirty="0" smtClean="0">
                <a:solidFill>
                  <a:srgbClr val="002060"/>
                </a:solidFill>
                <a:effectLst>
                  <a:outerShdw blurRad="38100" dist="38100" dir="2700000" algn="tl">
                    <a:srgbClr val="000000">
                      <a:alpha val="43137"/>
                    </a:srgbClr>
                  </a:outerShdw>
                </a:effectLst>
              </a:rPr>
              <a:t>Most important information is at the beginning of each sentence in the paragraph</a:t>
            </a:r>
          </a:p>
          <a:p>
            <a:r>
              <a:rPr lang="en-US" sz="3200" dirty="0" smtClean="0">
                <a:solidFill>
                  <a:srgbClr val="002060"/>
                </a:solidFill>
                <a:effectLst>
                  <a:outerShdw blurRad="38100" dist="38100" dir="2700000" algn="tl">
                    <a:srgbClr val="000000">
                      <a:alpha val="43137"/>
                    </a:srgbClr>
                  </a:outerShdw>
                </a:effectLst>
              </a:rPr>
              <a:t>Keep sentences short and concise (succinct)</a:t>
            </a:r>
          </a:p>
          <a:p>
            <a:r>
              <a:rPr lang="en-US" sz="3200" dirty="0" smtClean="0">
                <a:solidFill>
                  <a:srgbClr val="002060"/>
                </a:solidFill>
                <a:effectLst>
                  <a:outerShdw blurRad="38100" dist="38100" dir="2700000" algn="tl">
                    <a:srgbClr val="000000">
                      <a:alpha val="43137"/>
                    </a:srgbClr>
                  </a:outerShdw>
                </a:effectLst>
              </a:rPr>
              <a:t>Each paragraph contains one idea or concept</a:t>
            </a:r>
          </a:p>
          <a:p>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0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Important Tips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fontScale="85000" lnSpcReduction="10000"/>
          </a:bodyPr>
          <a:lstStyle/>
          <a:p>
            <a:r>
              <a:rPr lang="en-US" sz="3200" dirty="0" smtClean="0">
                <a:solidFill>
                  <a:srgbClr val="002060"/>
                </a:solidFill>
                <a:effectLst>
                  <a:outerShdw blurRad="38100" dist="38100" dir="2700000" algn="tl">
                    <a:srgbClr val="000000">
                      <a:alpha val="43137"/>
                    </a:srgbClr>
                  </a:outerShdw>
                </a:effectLst>
              </a:rPr>
              <a:t>Avoid colloquial words and phrases</a:t>
            </a:r>
          </a:p>
          <a:p>
            <a:r>
              <a:rPr lang="en-US" sz="3200" dirty="0" smtClean="0">
                <a:solidFill>
                  <a:srgbClr val="002060"/>
                </a:solidFill>
                <a:effectLst>
                  <a:outerShdw blurRad="38100" dist="38100" dir="2700000" algn="tl">
                    <a:srgbClr val="000000">
                      <a:alpha val="43137"/>
                    </a:srgbClr>
                  </a:outerShdw>
                </a:effectLst>
              </a:rPr>
              <a:t>Use acronyms that are universally accepted </a:t>
            </a:r>
          </a:p>
          <a:p>
            <a:r>
              <a:rPr lang="en-US" sz="3200" dirty="0" smtClean="0">
                <a:solidFill>
                  <a:srgbClr val="002060"/>
                </a:solidFill>
                <a:effectLst>
                  <a:outerShdw blurRad="38100" dist="38100" dir="2700000" algn="tl">
                    <a:srgbClr val="000000">
                      <a:alpha val="43137"/>
                    </a:srgbClr>
                  </a:outerShdw>
                </a:effectLst>
              </a:rPr>
              <a:t>Present data clearly - use tables to condense data </a:t>
            </a:r>
          </a:p>
          <a:p>
            <a:r>
              <a:rPr lang="en-US" sz="3200" dirty="0" smtClean="0">
                <a:solidFill>
                  <a:srgbClr val="002060"/>
                </a:solidFill>
                <a:effectLst>
                  <a:outerShdw blurRad="38100" dist="38100" dir="2700000" algn="tl">
                    <a:srgbClr val="000000">
                      <a:alpha val="43137"/>
                    </a:srgbClr>
                  </a:outerShdw>
                </a:effectLst>
              </a:rPr>
              <a:t>Use appropriate number of illustrations and figures</a:t>
            </a:r>
          </a:p>
          <a:p>
            <a:r>
              <a:rPr lang="en-US" sz="3200" dirty="0" smtClean="0">
                <a:solidFill>
                  <a:srgbClr val="002060"/>
                </a:solidFill>
                <a:effectLst>
                  <a:outerShdw blurRad="38100" dist="38100" dir="2700000" algn="tl">
                    <a:srgbClr val="000000">
                      <a:alpha val="43137"/>
                    </a:srgbClr>
                  </a:outerShdw>
                </a:effectLst>
              </a:rPr>
              <a:t>Label all illustrations, figures and tables accurately</a:t>
            </a:r>
          </a:p>
          <a:p>
            <a:r>
              <a:rPr lang="en-US" sz="3200" dirty="0" smtClean="0">
                <a:solidFill>
                  <a:srgbClr val="002060"/>
                </a:solidFill>
                <a:effectLst>
                  <a:outerShdw blurRad="38100" dist="38100" dir="2700000" algn="tl">
                    <a:srgbClr val="000000">
                      <a:alpha val="43137"/>
                    </a:srgbClr>
                  </a:outerShdw>
                </a:effectLst>
              </a:rPr>
              <a:t>Cite primary source rather than review article</a:t>
            </a:r>
          </a:p>
          <a:p>
            <a:r>
              <a:rPr lang="en-US" sz="3200" dirty="0" smtClean="0">
                <a:solidFill>
                  <a:srgbClr val="002060"/>
                </a:solidFill>
                <a:effectLst>
                  <a:outerShdw blurRad="38100" dist="38100" dir="2700000" algn="tl">
                    <a:srgbClr val="000000">
                      <a:alpha val="43137"/>
                    </a:srgbClr>
                  </a:outerShdw>
                </a:effectLst>
              </a:rPr>
              <a:t>Discussion must be relevant to the study</a:t>
            </a:r>
          </a:p>
          <a:p>
            <a:r>
              <a:rPr lang="en-US" sz="3200" dirty="0" smtClean="0">
                <a:solidFill>
                  <a:srgbClr val="002060"/>
                </a:solidFill>
                <a:effectLst>
                  <a:outerShdw blurRad="38100" dist="38100" dir="2700000" algn="tl">
                    <a:srgbClr val="000000">
                      <a:alpha val="43137"/>
                    </a:srgbClr>
                  </a:outerShdw>
                </a:effectLst>
              </a:rPr>
              <a:t>Supplemental data can be added in online version</a:t>
            </a:r>
          </a:p>
          <a:p>
            <a:endParaRPr lang="en-US" sz="3200" dirty="0" smtClean="0">
              <a:solidFill>
                <a:srgbClr val="002060"/>
              </a:solidFill>
              <a:effectLst>
                <a:outerShdw blurRad="38100" dist="38100" dir="2700000" algn="tl">
                  <a:srgbClr val="000000">
                    <a:alpha val="43137"/>
                  </a:srgbClr>
                </a:outerShdw>
              </a:effectLst>
            </a:endParaRPr>
          </a:p>
          <a:p>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5912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Citation and Quotation Errors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6079" y="1981200"/>
            <a:ext cx="6729984" cy="4351338"/>
          </a:xfrm>
        </p:spPr>
        <p:txBody>
          <a:bodyPr>
            <a:normAutofit fontScale="92500" lnSpcReduction="10000"/>
          </a:bodyPr>
          <a:lstStyle/>
          <a:p>
            <a:pPr marL="1371600" lvl="3" indent="0">
              <a:buNone/>
              <a:defRPr/>
            </a:pPr>
            <a:r>
              <a:rPr lang="en-US" sz="3200" dirty="0" smtClean="0">
                <a:solidFill>
                  <a:srgbClr val="002060"/>
                </a:solidFill>
                <a:effectLst>
                  <a:outerShdw blurRad="38100" dist="38100" dir="2700000" algn="tl">
                    <a:srgbClr val="000000">
                      <a:alpha val="43137"/>
                    </a:srgbClr>
                  </a:outerShdw>
                </a:effectLst>
              </a:rPr>
              <a:t>4 </a:t>
            </a:r>
            <a:r>
              <a:rPr lang="en-US" sz="3200" dirty="0" err="1" smtClean="0">
                <a:solidFill>
                  <a:srgbClr val="002060"/>
                </a:solidFill>
                <a:effectLst>
                  <a:outerShdw blurRad="38100" dist="38100" dir="2700000" algn="tl">
                    <a:srgbClr val="000000">
                      <a:alpha val="43137"/>
                    </a:srgbClr>
                  </a:outerShdw>
                </a:effectLst>
              </a:rPr>
              <a:t>orthopaedic</a:t>
            </a:r>
            <a:r>
              <a:rPr lang="en-US" sz="3200" dirty="0" smtClean="0">
                <a:solidFill>
                  <a:srgbClr val="002060"/>
                </a:solidFill>
                <a:effectLst>
                  <a:outerShdw blurRad="38100" dist="38100" dir="2700000" algn="tl">
                    <a:srgbClr val="000000">
                      <a:alpha val="43137"/>
                    </a:srgbClr>
                  </a:outerShdw>
                </a:effectLst>
              </a:rPr>
              <a:t> peer-reviewed journals:</a:t>
            </a:r>
          </a:p>
          <a:p>
            <a:pPr marL="1371600" lvl="3" indent="0">
              <a:buNone/>
              <a:defRPr/>
            </a:pPr>
            <a:endParaRPr lang="en-US" sz="3200" dirty="0">
              <a:solidFill>
                <a:srgbClr val="002060"/>
              </a:solidFill>
              <a:effectLst>
                <a:outerShdw blurRad="38100" dist="38100" dir="2700000" algn="tl">
                  <a:srgbClr val="000000">
                    <a:alpha val="43137"/>
                  </a:srgbClr>
                </a:outerShdw>
              </a:effectLst>
            </a:endParaRPr>
          </a:p>
          <a:p>
            <a:pPr lvl="3">
              <a:defRPr/>
            </a:pPr>
            <a:r>
              <a:rPr lang="en-US" sz="3200" dirty="0" smtClean="0">
                <a:solidFill>
                  <a:srgbClr val="002060"/>
                </a:solidFill>
                <a:effectLst>
                  <a:outerShdw blurRad="38100" dist="38100" dir="2700000" algn="tl">
                    <a:srgbClr val="000000">
                      <a:alpha val="43137"/>
                    </a:srgbClr>
                  </a:outerShdw>
                </a:effectLst>
              </a:rPr>
              <a:t>200 articles</a:t>
            </a:r>
            <a:endParaRPr lang="en-US" sz="3200" dirty="0">
              <a:solidFill>
                <a:srgbClr val="002060"/>
              </a:solidFill>
              <a:effectLst>
                <a:outerShdw blurRad="38100" dist="38100" dir="2700000" algn="tl">
                  <a:srgbClr val="000000">
                    <a:alpha val="43137"/>
                  </a:srgbClr>
                </a:outerShdw>
              </a:effectLst>
            </a:endParaRPr>
          </a:p>
          <a:p>
            <a:pPr lvl="3">
              <a:defRPr/>
            </a:pPr>
            <a:r>
              <a:rPr lang="en-US" sz="3200" dirty="0" smtClean="0">
                <a:solidFill>
                  <a:srgbClr val="002060"/>
                </a:solidFill>
                <a:effectLst>
                  <a:outerShdw blurRad="38100" dist="38100" dir="2700000" algn="tl">
                    <a:srgbClr val="000000">
                      <a:alpha val="43137"/>
                    </a:srgbClr>
                  </a:outerShdw>
                </a:effectLst>
              </a:rPr>
              <a:t>Citation errors = 26% (mostly minor)</a:t>
            </a:r>
            <a:endParaRPr lang="en-US" sz="3200" dirty="0">
              <a:solidFill>
                <a:srgbClr val="002060"/>
              </a:solidFill>
              <a:effectLst>
                <a:outerShdw blurRad="38100" dist="38100" dir="2700000" algn="tl">
                  <a:srgbClr val="000000">
                    <a:alpha val="43137"/>
                  </a:srgbClr>
                </a:outerShdw>
              </a:effectLst>
            </a:endParaRPr>
          </a:p>
          <a:p>
            <a:pPr lvl="3">
              <a:defRPr/>
            </a:pPr>
            <a:r>
              <a:rPr lang="en-US" sz="3200" dirty="0" smtClean="0">
                <a:solidFill>
                  <a:srgbClr val="002060"/>
                </a:solidFill>
                <a:effectLst>
                  <a:outerShdw blurRad="38100" dist="38100" dir="2700000" algn="tl">
                    <a:srgbClr val="000000">
                      <a:alpha val="43137"/>
                    </a:srgbClr>
                  </a:outerShdw>
                </a:effectLst>
              </a:rPr>
              <a:t>Quotation errors </a:t>
            </a:r>
            <a:r>
              <a:rPr lang="en-US" sz="3200" b="1" dirty="0" smtClean="0"/>
              <a:t> </a:t>
            </a:r>
            <a:r>
              <a:rPr lang="en-US" sz="3200" dirty="0" smtClean="0">
                <a:solidFill>
                  <a:srgbClr val="002060"/>
                </a:solidFill>
                <a:effectLst>
                  <a:outerShdw blurRad="38100" dist="38100" dir="2700000" algn="tl">
                    <a:srgbClr val="000000">
                      <a:alpha val="43137"/>
                    </a:srgbClr>
                  </a:outerShdw>
                </a:effectLst>
              </a:rPr>
              <a:t>= 38% </a:t>
            </a:r>
          </a:p>
          <a:p>
            <a:pPr lvl="3">
              <a:defRPr/>
            </a:pPr>
            <a:endParaRPr lang="en-US" sz="3200" b="1" dirty="0"/>
          </a:p>
          <a:p>
            <a:pPr marL="1371600" lvl="3" indent="0">
              <a:buNone/>
              <a:defRPr/>
            </a:pPr>
            <a:r>
              <a:rPr lang="en-US" sz="2400" b="1" dirty="0" err="1" smtClean="0">
                <a:solidFill>
                  <a:srgbClr val="002060"/>
                </a:solidFill>
                <a:effectLst>
                  <a:outerShdw blurRad="38100" dist="38100" dir="2700000" algn="tl">
                    <a:srgbClr val="000000">
                      <a:alpha val="43137"/>
                    </a:srgbClr>
                  </a:outerShdw>
                </a:effectLst>
              </a:rPr>
              <a:t>Davids</a:t>
            </a:r>
            <a:r>
              <a:rPr lang="en-US" sz="2400" b="1" dirty="0" smtClean="0">
                <a:solidFill>
                  <a:srgbClr val="002060"/>
                </a:solidFill>
                <a:effectLst>
                  <a:outerShdw blurRad="38100" dist="38100" dir="2700000" algn="tl">
                    <a:srgbClr val="000000">
                      <a:alpha val="43137"/>
                    </a:srgbClr>
                  </a:outerShdw>
                </a:effectLst>
              </a:rPr>
              <a:t> </a:t>
            </a:r>
            <a:r>
              <a:rPr lang="en-US" sz="2400" b="1" dirty="0">
                <a:solidFill>
                  <a:srgbClr val="002060"/>
                </a:solidFill>
                <a:effectLst>
                  <a:outerShdw blurRad="38100" dist="38100" dir="2700000" algn="tl">
                    <a:srgbClr val="000000">
                      <a:alpha val="43137"/>
                    </a:srgbClr>
                  </a:outerShdw>
                </a:effectLst>
              </a:rPr>
              <a:t>et </a:t>
            </a:r>
            <a:r>
              <a:rPr lang="en-US" sz="2400" b="1" dirty="0" smtClean="0">
                <a:solidFill>
                  <a:srgbClr val="002060"/>
                </a:solidFill>
                <a:effectLst>
                  <a:outerShdw blurRad="38100" dist="38100" dir="2700000" algn="tl">
                    <a:srgbClr val="000000">
                      <a:alpha val="43137"/>
                    </a:srgbClr>
                  </a:outerShdw>
                </a:effectLst>
              </a:rPr>
              <a:t>al</a:t>
            </a:r>
            <a:r>
              <a:rPr lang="en-US" sz="2400" b="1" dirty="0">
                <a:solidFill>
                  <a:srgbClr val="002060"/>
                </a:solidFill>
                <a:effectLst>
                  <a:outerShdw blurRad="38100" dist="38100" dir="2700000" algn="tl">
                    <a:srgbClr val="000000">
                      <a:alpha val="43137"/>
                    </a:srgbClr>
                  </a:outerShdw>
                </a:effectLst>
              </a:rPr>
              <a:t>:</a:t>
            </a:r>
            <a:r>
              <a:rPr lang="en-US" sz="2400" b="1" dirty="0" smtClean="0">
                <a:solidFill>
                  <a:srgbClr val="002060"/>
                </a:solidFill>
                <a:effectLst>
                  <a:outerShdw blurRad="38100" dist="38100" dir="2700000" algn="tl">
                    <a:srgbClr val="000000">
                      <a:alpha val="43137"/>
                    </a:srgbClr>
                  </a:outerShdw>
                </a:effectLst>
              </a:rPr>
              <a:t> </a:t>
            </a:r>
            <a:r>
              <a:rPr lang="en-US" sz="2400" dirty="0" smtClean="0">
                <a:solidFill>
                  <a:srgbClr val="002060"/>
                </a:solidFill>
                <a:effectLst>
                  <a:outerShdw blurRad="38100" dist="38100" dir="2700000" algn="tl">
                    <a:srgbClr val="000000">
                      <a:alpha val="43137"/>
                    </a:srgbClr>
                  </a:outerShdw>
                </a:effectLst>
              </a:rPr>
              <a:t>JBJS-A, 2010</a:t>
            </a:r>
            <a:endParaRPr lang="en-US" sz="24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5833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Important Tips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a:bodyPr>
          <a:lstStyle/>
          <a:p>
            <a:r>
              <a:rPr lang="en-US" sz="2400" dirty="0" smtClean="0">
                <a:solidFill>
                  <a:srgbClr val="002060"/>
                </a:solidFill>
                <a:effectLst>
                  <a:outerShdw blurRad="38100" dist="38100" dir="2700000" algn="tl">
                    <a:srgbClr val="000000">
                      <a:alpha val="43137"/>
                    </a:srgbClr>
                  </a:outerShdw>
                </a:effectLst>
              </a:rPr>
              <a:t>Show the draft(s) of the manuscript to a colleague for comments and criticisms</a:t>
            </a:r>
          </a:p>
          <a:p>
            <a:r>
              <a:rPr lang="en-US" sz="2400" dirty="0" smtClean="0">
                <a:solidFill>
                  <a:srgbClr val="002060"/>
                </a:solidFill>
                <a:effectLst>
                  <a:outerShdw blurRad="38100" dist="38100" dir="2700000" algn="tl">
                    <a:srgbClr val="000000">
                      <a:alpha val="43137"/>
                    </a:srgbClr>
                  </a:outerShdw>
                </a:effectLst>
              </a:rPr>
              <a:t>Submit final manuscript with a cover letter and ensure all required forms are completed </a:t>
            </a:r>
          </a:p>
          <a:p>
            <a:r>
              <a:rPr lang="en-US" sz="2400" dirty="0" smtClean="0">
                <a:solidFill>
                  <a:srgbClr val="002060"/>
                </a:solidFill>
                <a:effectLst>
                  <a:outerShdw blurRad="38100" dist="38100" dir="2700000" algn="tl">
                    <a:srgbClr val="000000">
                      <a:alpha val="43137"/>
                    </a:srgbClr>
                  </a:outerShdw>
                </a:effectLst>
              </a:rPr>
              <a:t>Unconditional acceptance by a journal is rare</a:t>
            </a:r>
          </a:p>
          <a:p>
            <a:r>
              <a:rPr lang="en-US" sz="2400" dirty="0" smtClean="0">
                <a:solidFill>
                  <a:srgbClr val="002060"/>
                </a:solidFill>
                <a:effectLst>
                  <a:outerShdw blurRad="38100" dist="38100" dir="2700000" algn="tl">
                    <a:srgbClr val="000000">
                      <a:alpha val="43137"/>
                    </a:srgbClr>
                  </a:outerShdw>
                </a:effectLst>
              </a:rPr>
              <a:t>Respond fully to reviewers’ comments if asked to re-submit</a:t>
            </a:r>
          </a:p>
          <a:p>
            <a:r>
              <a:rPr lang="en-US" sz="2400" dirty="0" smtClean="0">
                <a:solidFill>
                  <a:srgbClr val="002060"/>
                </a:solidFill>
                <a:effectLst>
                  <a:outerShdw blurRad="38100" dist="38100" dir="2700000" algn="tl">
                    <a:srgbClr val="000000">
                      <a:alpha val="43137"/>
                    </a:srgbClr>
                  </a:outerShdw>
                </a:effectLst>
              </a:rPr>
              <a:t>Learn from the comments if rejected and send to an appropriate journal</a:t>
            </a:r>
          </a:p>
        </p:txBody>
      </p:sp>
    </p:spTree>
    <p:extLst>
      <p:ext uri="{BB962C8B-B14F-4D97-AF65-F5344CB8AC3E}">
        <p14:creationId xmlns:p14="http://schemas.microsoft.com/office/powerpoint/2010/main" val="2756868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JBJS  Editor</a:t>
            </a:r>
          </a:p>
          <a:p>
            <a:r>
              <a:rPr lang="en-US" dirty="0" smtClean="0"/>
              <a:t>JBJS </a:t>
            </a:r>
            <a:r>
              <a:rPr lang="en-US" dirty="0" err="1" smtClean="0"/>
              <a:t>EST,CC,Reviews,JOPA</a:t>
            </a:r>
            <a:r>
              <a:rPr lang="en-US" dirty="0" smtClean="0"/>
              <a:t> Editor-In-Chief</a:t>
            </a:r>
          </a:p>
          <a:p>
            <a:r>
              <a:rPr lang="en-US" dirty="0" smtClean="0"/>
              <a:t>NIH/NIAMS funding</a:t>
            </a:r>
          </a:p>
          <a:p>
            <a:r>
              <a:rPr lang="en-US" dirty="0" smtClean="0"/>
              <a:t>Editor Skeletal Trauma</a:t>
            </a:r>
          </a:p>
          <a:p>
            <a:r>
              <a:rPr lang="en-US" dirty="0" smtClean="0"/>
              <a:t>Former CEO TRIA Orthopaedic Center</a:t>
            </a:r>
          </a:p>
          <a:p>
            <a:r>
              <a:rPr lang="en-US" dirty="0" smtClean="0"/>
              <a:t>DSMB Chair METRC Consortium</a:t>
            </a:r>
          </a:p>
          <a:p>
            <a:endParaRPr lang="en-US" dirty="0"/>
          </a:p>
        </p:txBody>
      </p:sp>
    </p:spTree>
    <p:extLst>
      <p:ext uri="{BB962C8B-B14F-4D97-AF65-F5344CB8AC3E}">
        <p14:creationId xmlns:p14="http://schemas.microsoft.com/office/powerpoint/2010/main" val="305610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SG" sz="3600" b="1" dirty="0">
                <a:solidFill>
                  <a:srgbClr val="002060"/>
                </a:solidFill>
                <a:effectLst>
                  <a:outerShdw blurRad="38100" dist="38100" dir="2700000" algn="tl">
                    <a:srgbClr val="000000">
                      <a:alpha val="43137"/>
                    </a:srgbClr>
                  </a:outerShdw>
                </a:effectLst>
                <a:latin typeface="+mn-lt"/>
              </a:rPr>
              <a:t>General Guidelines</a:t>
            </a:r>
          </a:p>
        </p:txBody>
      </p:sp>
      <p:sp>
        <p:nvSpPr>
          <p:cNvPr id="3" name="Content Placeholder 2"/>
          <p:cNvSpPr>
            <a:spLocks noGrp="1"/>
          </p:cNvSpPr>
          <p:nvPr>
            <p:ph idx="1"/>
          </p:nvPr>
        </p:nvSpPr>
        <p:spPr/>
        <p:txBody>
          <a:bodyPr>
            <a:normAutofit/>
          </a:bodyPr>
          <a:lstStyle/>
          <a:p>
            <a:pPr>
              <a:defRPr/>
            </a:pPr>
            <a:r>
              <a:rPr lang="en-SG" sz="2800" dirty="0" smtClean="0">
                <a:solidFill>
                  <a:srgbClr val="002060"/>
                </a:solidFill>
                <a:effectLst>
                  <a:outerShdw blurRad="38100" dist="38100" dir="2700000" algn="tl">
                    <a:srgbClr val="000000">
                      <a:alpha val="43137"/>
                    </a:srgbClr>
                  </a:outerShdw>
                </a:effectLst>
              </a:rPr>
              <a:t>Top journals usually publish original research studies</a:t>
            </a:r>
          </a:p>
          <a:p>
            <a:pPr>
              <a:defRPr/>
            </a:pPr>
            <a:r>
              <a:rPr lang="en-SG" sz="2800" dirty="0">
                <a:solidFill>
                  <a:srgbClr val="002060"/>
                </a:solidFill>
                <a:effectLst>
                  <a:outerShdw blurRad="38100" dist="38100" dir="2700000" algn="tl">
                    <a:srgbClr val="000000">
                      <a:alpha val="43137"/>
                    </a:srgbClr>
                  </a:outerShdw>
                </a:effectLst>
              </a:rPr>
              <a:t>M</a:t>
            </a:r>
            <a:r>
              <a:rPr lang="en-SG" sz="2800" dirty="0" smtClean="0">
                <a:solidFill>
                  <a:srgbClr val="002060"/>
                </a:solidFill>
                <a:effectLst>
                  <a:outerShdw blurRad="38100" dist="38100" dir="2700000" algn="tl">
                    <a:srgbClr val="000000">
                      <a:alpha val="43137"/>
                    </a:srgbClr>
                  </a:outerShdw>
                </a:effectLst>
              </a:rPr>
              <a:t>ore likely to accept level I, II and III studies (includes systematic reviews)</a:t>
            </a:r>
          </a:p>
          <a:p>
            <a:pPr>
              <a:defRPr/>
            </a:pPr>
            <a:r>
              <a:rPr lang="en-SG" sz="2800" dirty="0" smtClean="0">
                <a:solidFill>
                  <a:srgbClr val="002060"/>
                </a:solidFill>
                <a:effectLst>
                  <a:outerShdw blurRad="38100" dist="38100" dir="2700000" algn="tl">
                    <a:srgbClr val="000000">
                      <a:alpha val="43137"/>
                    </a:srgbClr>
                  </a:outerShdw>
                </a:effectLst>
              </a:rPr>
              <a:t>Case reports are only accepted by some journals </a:t>
            </a:r>
          </a:p>
          <a:p>
            <a:pPr>
              <a:defRPr/>
            </a:pPr>
            <a:r>
              <a:rPr lang="en-SG" sz="2800" dirty="0" smtClean="0">
                <a:solidFill>
                  <a:srgbClr val="002060"/>
                </a:solidFill>
                <a:effectLst>
                  <a:outerShdw blurRad="38100" dist="38100" dir="2700000" algn="tl">
                    <a:srgbClr val="000000">
                      <a:alpha val="43137"/>
                    </a:srgbClr>
                  </a:outerShdw>
                </a:effectLst>
              </a:rPr>
              <a:t>Case series without controls (level IV) have poorer chance of getting into top journals (exceptions?)</a:t>
            </a:r>
          </a:p>
          <a:p>
            <a:pPr>
              <a:defRPr/>
            </a:pPr>
            <a:r>
              <a:rPr lang="en-SG" sz="2800" dirty="0" smtClean="0">
                <a:solidFill>
                  <a:srgbClr val="002060"/>
                </a:solidFill>
                <a:effectLst>
                  <a:outerShdw blurRad="38100" dist="38100" dir="2700000" algn="tl">
                    <a:srgbClr val="000000">
                      <a:alpha val="43137"/>
                    </a:srgbClr>
                  </a:outerShdw>
                </a:effectLst>
              </a:rPr>
              <a:t>Prospective studies better than retrospective studies</a:t>
            </a:r>
          </a:p>
          <a:p>
            <a:pPr>
              <a:defRPr/>
            </a:pPr>
            <a:endParaRPr lang="en-SG"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102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Research Integrity Issues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lnSpcReduction="10000"/>
          </a:bodyPr>
          <a:lstStyle/>
          <a:p>
            <a:r>
              <a:rPr lang="en-US" sz="3200" dirty="0" smtClean="0">
                <a:solidFill>
                  <a:srgbClr val="C00000"/>
                </a:solidFill>
                <a:effectLst>
                  <a:outerShdw blurRad="38100" dist="38100" dir="2700000" algn="tl">
                    <a:srgbClr val="000000">
                      <a:alpha val="43137"/>
                    </a:srgbClr>
                  </a:outerShdw>
                </a:effectLst>
              </a:rPr>
              <a:t>Authorships</a:t>
            </a:r>
            <a:r>
              <a:rPr lang="en-US" sz="3200" dirty="0" smtClean="0">
                <a:solidFill>
                  <a:srgbClr val="002060"/>
                </a:solidFill>
                <a:effectLst>
                  <a:outerShdw blurRad="38100" dist="38100" dir="2700000" algn="tl">
                    <a:srgbClr val="000000">
                      <a:alpha val="43137"/>
                    </a:srgbClr>
                  </a:outerShdw>
                </a:effectLst>
              </a:rPr>
              <a:t> </a:t>
            </a:r>
          </a:p>
          <a:p>
            <a:r>
              <a:rPr lang="en-US" sz="3200" dirty="0" smtClean="0">
                <a:solidFill>
                  <a:srgbClr val="002060"/>
                </a:solidFill>
                <a:effectLst>
                  <a:outerShdw blurRad="38100" dist="38100" dir="2700000" algn="tl">
                    <a:srgbClr val="000000">
                      <a:alpha val="43137"/>
                    </a:srgbClr>
                  </a:outerShdw>
                </a:effectLst>
              </a:rPr>
              <a:t>Plagiarism</a:t>
            </a:r>
          </a:p>
          <a:p>
            <a:r>
              <a:rPr lang="en-US" sz="3200" dirty="0" smtClean="0">
                <a:solidFill>
                  <a:srgbClr val="002060"/>
                </a:solidFill>
                <a:effectLst>
                  <a:outerShdw blurRad="38100" dist="38100" dir="2700000" algn="tl">
                    <a:srgbClr val="000000">
                      <a:alpha val="43137"/>
                    </a:srgbClr>
                  </a:outerShdw>
                </a:effectLst>
              </a:rPr>
              <a:t>Duplicate publications</a:t>
            </a:r>
          </a:p>
          <a:p>
            <a:r>
              <a:rPr lang="en-US" sz="3200" dirty="0" smtClean="0">
                <a:solidFill>
                  <a:srgbClr val="002060"/>
                </a:solidFill>
                <a:effectLst>
                  <a:outerShdw blurRad="38100" dist="38100" dir="2700000" algn="tl">
                    <a:srgbClr val="000000">
                      <a:alpha val="43137"/>
                    </a:srgbClr>
                  </a:outerShdw>
                </a:effectLst>
              </a:rPr>
              <a:t>Fabrication and falsification of data</a:t>
            </a:r>
          </a:p>
          <a:p>
            <a:r>
              <a:rPr lang="en-US" sz="3200" dirty="0" smtClean="0">
                <a:solidFill>
                  <a:srgbClr val="002060"/>
                </a:solidFill>
                <a:effectLst>
                  <a:outerShdw blurRad="38100" dist="38100" dir="2700000" algn="tl">
                    <a:srgbClr val="000000">
                      <a:alpha val="43137"/>
                    </a:srgbClr>
                  </a:outerShdw>
                </a:effectLst>
              </a:rPr>
              <a:t>Ethics board approvals for research on animals and humans</a:t>
            </a:r>
          </a:p>
          <a:p>
            <a:r>
              <a:rPr lang="en-US" sz="3200" dirty="0" smtClean="0">
                <a:solidFill>
                  <a:srgbClr val="002060"/>
                </a:solidFill>
                <a:effectLst>
                  <a:outerShdw blurRad="38100" dist="38100" dir="2700000" algn="tl">
                    <a:srgbClr val="000000">
                      <a:alpha val="43137"/>
                    </a:srgbClr>
                  </a:outerShdw>
                </a:effectLst>
              </a:rPr>
              <a:t>Keep good records and store data in safe place</a:t>
            </a:r>
          </a:p>
          <a:p>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4993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Research Integrity Issues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lnSpcReduction="10000"/>
          </a:bodyPr>
          <a:lstStyle/>
          <a:p>
            <a:r>
              <a:rPr lang="en-US" sz="3200" dirty="0" smtClean="0">
                <a:solidFill>
                  <a:srgbClr val="002060"/>
                </a:solidFill>
                <a:effectLst>
                  <a:outerShdw blurRad="38100" dist="38100" dir="2700000" algn="tl">
                    <a:srgbClr val="000000">
                      <a:alpha val="43137"/>
                    </a:srgbClr>
                  </a:outerShdw>
                </a:effectLst>
              </a:rPr>
              <a:t>Authorships </a:t>
            </a:r>
          </a:p>
          <a:p>
            <a:r>
              <a:rPr lang="en-US" sz="3200" dirty="0" smtClean="0">
                <a:solidFill>
                  <a:srgbClr val="C00000"/>
                </a:solidFill>
                <a:effectLst>
                  <a:outerShdw blurRad="38100" dist="38100" dir="2700000" algn="tl">
                    <a:srgbClr val="000000">
                      <a:alpha val="43137"/>
                    </a:srgbClr>
                  </a:outerShdw>
                </a:effectLst>
              </a:rPr>
              <a:t>Plagiarism</a:t>
            </a:r>
          </a:p>
          <a:p>
            <a:r>
              <a:rPr lang="en-US" sz="3200" dirty="0" smtClean="0">
                <a:solidFill>
                  <a:srgbClr val="002060"/>
                </a:solidFill>
                <a:effectLst>
                  <a:outerShdw blurRad="38100" dist="38100" dir="2700000" algn="tl">
                    <a:srgbClr val="000000">
                      <a:alpha val="43137"/>
                    </a:srgbClr>
                  </a:outerShdw>
                </a:effectLst>
              </a:rPr>
              <a:t>Duplicate publications</a:t>
            </a:r>
          </a:p>
          <a:p>
            <a:r>
              <a:rPr lang="en-US" sz="3200" dirty="0" smtClean="0">
                <a:solidFill>
                  <a:srgbClr val="002060"/>
                </a:solidFill>
                <a:effectLst>
                  <a:outerShdw blurRad="38100" dist="38100" dir="2700000" algn="tl">
                    <a:srgbClr val="000000">
                      <a:alpha val="43137"/>
                    </a:srgbClr>
                  </a:outerShdw>
                </a:effectLst>
              </a:rPr>
              <a:t>Fabrication and falsification of data</a:t>
            </a:r>
          </a:p>
          <a:p>
            <a:r>
              <a:rPr lang="en-US" sz="3200" dirty="0" smtClean="0">
                <a:solidFill>
                  <a:srgbClr val="002060"/>
                </a:solidFill>
                <a:effectLst>
                  <a:outerShdw blurRad="38100" dist="38100" dir="2700000" algn="tl">
                    <a:srgbClr val="000000">
                      <a:alpha val="43137"/>
                    </a:srgbClr>
                  </a:outerShdw>
                </a:effectLst>
              </a:rPr>
              <a:t>Ethics board approvals for research on animals and humans</a:t>
            </a:r>
          </a:p>
          <a:p>
            <a:r>
              <a:rPr lang="en-US" sz="3200" dirty="0" smtClean="0">
                <a:solidFill>
                  <a:srgbClr val="002060"/>
                </a:solidFill>
                <a:effectLst>
                  <a:outerShdw blurRad="38100" dist="38100" dir="2700000" algn="tl">
                    <a:srgbClr val="000000">
                      <a:alpha val="43137"/>
                    </a:srgbClr>
                  </a:outerShdw>
                </a:effectLst>
              </a:rPr>
              <a:t>Keep good records and store data in safe place</a:t>
            </a:r>
          </a:p>
          <a:p>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3861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3600" b="1" dirty="0" smtClean="0">
                <a:solidFill>
                  <a:srgbClr val="002060"/>
                </a:solidFill>
                <a:effectLst>
                  <a:outerShdw blurRad="38100" dist="38100" dir="2700000" algn="tl">
                    <a:srgbClr val="000000">
                      <a:alpha val="43137"/>
                    </a:srgbClr>
                  </a:outerShdw>
                </a:effectLst>
                <a:latin typeface="+mn-lt"/>
              </a:rPr>
              <a:t>Plagiarism software</a:t>
            </a:r>
            <a:endParaRPr lang="en-US" sz="3600" dirty="0">
              <a:solidFill>
                <a:srgbClr val="002060"/>
              </a:solidFill>
              <a:effectLst>
                <a:outerShdw blurRad="38100" dist="38100" dir="2700000" algn="tl">
                  <a:srgbClr val="000000">
                    <a:alpha val="43137"/>
                  </a:srgbClr>
                </a:outerShdw>
              </a:effectLst>
              <a:latin typeface="+mn-lt"/>
            </a:endParaRPr>
          </a:p>
        </p:txBody>
      </p:sp>
      <p:pic>
        <p:nvPicPr>
          <p:cNvPr id="29699" name="Picture 4" descr="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354" y="5410200"/>
            <a:ext cx="15287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http://www.crossref.org/images/crosscheck_it_tra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1" y="1752602"/>
            <a:ext cx="1307306"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2819400"/>
            <a:ext cx="65722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WriteCheck™">
            <a:hlinkClick r:id="rId6" tooltip="WriteChe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9948" y="5391150"/>
            <a:ext cx="165020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Content Placeholder 8"/>
          <p:cNvSpPr>
            <a:spLocks noGrp="1"/>
          </p:cNvSpPr>
          <p:nvPr>
            <p:ph idx="1"/>
          </p:nvPr>
        </p:nvSpPr>
        <p:spPr>
          <a:xfrm>
            <a:off x="1081278" y="1566672"/>
            <a:ext cx="6860286" cy="3962400"/>
          </a:xfrm>
        </p:spPr>
        <p:txBody>
          <a:bodyPr>
            <a:normAutofit fontScale="77500" lnSpcReduction="20000"/>
          </a:bodyPr>
          <a:lstStyle/>
          <a:p>
            <a:pPr lvl="1" eaLnBrk="1" hangingPunct="1"/>
            <a:endParaRPr lang="en-US" altLang="en-US" dirty="0" smtClean="0"/>
          </a:p>
          <a:p>
            <a:pPr lvl="1" eaLnBrk="1" hangingPunct="1"/>
            <a:r>
              <a:rPr lang="en-US" altLang="en-US" sz="2800" dirty="0" smtClean="0">
                <a:effectLst>
                  <a:outerShdw blurRad="38100" dist="38100" dir="2700000" algn="tl">
                    <a:srgbClr val="000000">
                      <a:alpha val="43137"/>
                    </a:srgbClr>
                  </a:outerShdw>
                </a:effectLst>
              </a:rPr>
              <a:t>Cross check used by JBJS</a:t>
            </a:r>
          </a:p>
          <a:p>
            <a:pPr lvl="1" eaLnBrk="1" hangingPunct="1"/>
            <a:endParaRPr lang="en-US" altLang="en-US" sz="2800" dirty="0">
              <a:effectLst>
                <a:outerShdw blurRad="38100" dist="38100" dir="2700000" algn="tl">
                  <a:srgbClr val="000000">
                    <a:alpha val="43137"/>
                  </a:srgbClr>
                </a:outerShdw>
              </a:effectLst>
            </a:endParaRPr>
          </a:p>
          <a:p>
            <a:pPr lvl="1" eaLnBrk="1" hangingPunct="1"/>
            <a:endParaRPr lang="en-US" altLang="en-US" sz="2800" dirty="0" smtClean="0">
              <a:effectLst>
                <a:outerShdw blurRad="38100" dist="38100" dir="2700000" algn="tl">
                  <a:srgbClr val="000000">
                    <a:alpha val="43137"/>
                  </a:srgbClr>
                </a:outerShdw>
              </a:effectLst>
            </a:endParaRPr>
          </a:p>
          <a:p>
            <a:pPr lvl="1" eaLnBrk="1" hangingPunct="1"/>
            <a:endParaRPr lang="en-US" altLang="en-US" sz="2800" dirty="0">
              <a:effectLst>
                <a:outerShdw blurRad="38100" dist="38100" dir="2700000" algn="tl">
                  <a:srgbClr val="000000">
                    <a:alpha val="43137"/>
                  </a:srgbClr>
                </a:outerShdw>
              </a:effectLst>
            </a:endParaRPr>
          </a:p>
          <a:p>
            <a:pPr lvl="1" eaLnBrk="1" hangingPunct="1"/>
            <a:endParaRPr lang="en-US" altLang="en-US" sz="2800" dirty="0" smtClean="0">
              <a:effectLst>
                <a:outerShdw blurRad="38100" dist="38100" dir="2700000" algn="tl">
                  <a:srgbClr val="000000">
                    <a:alpha val="43137"/>
                  </a:srgbClr>
                </a:outerShdw>
              </a:effectLst>
            </a:endParaRPr>
          </a:p>
          <a:p>
            <a:pPr lvl="1" eaLnBrk="1" hangingPunct="1"/>
            <a:endParaRPr lang="en-US" altLang="en-US" sz="2800" dirty="0">
              <a:effectLst>
                <a:outerShdw blurRad="38100" dist="38100" dir="2700000" algn="tl">
                  <a:srgbClr val="000000">
                    <a:alpha val="43137"/>
                  </a:srgbClr>
                </a:outerShdw>
              </a:effectLst>
            </a:endParaRPr>
          </a:p>
          <a:p>
            <a:pPr lvl="1" eaLnBrk="1" hangingPunct="1"/>
            <a:endParaRPr lang="en-US" altLang="en-US" sz="2800" dirty="0" smtClean="0">
              <a:effectLst>
                <a:outerShdw blurRad="38100" dist="38100" dir="2700000" algn="tl">
                  <a:srgbClr val="000000">
                    <a:alpha val="43137"/>
                  </a:srgbClr>
                </a:outerShdw>
              </a:effectLst>
            </a:endParaRPr>
          </a:p>
          <a:p>
            <a:pPr lvl="1" eaLnBrk="1" hangingPunct="1"/>
            <a:endParaRPr lang="en-US" altLang="en-US" sz="2800" dirty="0" smtClean="0">
              <a:effectLst>
                <a:outerShdw blurRad="38100" dist="38100" dir="2700000" algn="tl">
                  <a:srgbClr val="000000">
                    <a:alpha val="43137"/>
                  </a:srgbClr>
                </a:outerShdw>
              </a:effectLst>
            </a:endParaRPr>
          </a:p>
          <a:p>
            <a:pPr lvl="1" eaLnBrk="1" hangingPunct="1"/>
            <a:endParaRPr lang="en-US" altLang="en-US" sz="2800" dirty="0" smtClean="0">
              <a:effectLst>
                <a:outerShdw blurRad="38100" dist="38100" dir="2700000" algn="tl">
                  <a:srgbClr val="000000">
                    <a:alpha val="43137"/>
                  </a:srgbClr>
                </a:outerShdw>
              </a:effectLst>
            </a:endParaRPr>
          </a:p>
          <a:p>
            <a:pPr lvl="1" eaLnBrk="1" hangingPunct="1"/>
            <a:r>
              <a:rPr lang="en-US" altLang="en-US" sz="2800" dirty="0" smtClean="0">
                <a:effectLst>
                  <a:outerShdw blurRad="38100" dist="38100" dir="2700000" algn="tl">
                    <a:srgbClr val="000000">
                      <a:alpha val="43137"/>
                    </a:srgbClr>
                  </a:outerShdw>
                </a:effectLst>
              </a:rPr>
              <a:t>Free plagiarism software</a:t>
            </a:r>
          </a:p>
          <a:p>
            <a:pPr lvl="1" eaLnBrk="1" hangingPunct="1"/>
            <a:endParaRPr lang="en-US" altLang="en-US" b="1" dirty="0" smtClean="0"/>
          </a:p>
          <a:p>
            <a:pPr marL="457200" lvl="1" indent="0" eaLnBrk="1" hangingPunct="1">
              <a:buNone/>
            </a:pPr>
            <a:endParaRPr lang="en-US" altLang="en-US" b="1" dirty="0" smtClean="0"/>
          </a:p>
          <a:p>
            <a:pPr lvl="1" eaLnBrk="1" hangingPunct="1"/>
            <a:endParaRPr lang="en-US" altLang="en-US" b="1" dirty="0" smtClean="0"/>
          </a:p>
          <a:p>
            <a:pPr lvl="1" eaLnBrk="1" hangingPunct="1"/>
            <a:endParaRPr lang="en-US" altLang="en-US" b="1" dirty="0"/>
          </a:p>
          <a:p>
            <a:pPr lvl="1" eaLnBrk="1" hangingPunct="1"/>
            <a:endParaRPr lang="en-US" altLang="en-US" b="1" dirty="0" smtClean="0"/>
          </a:p>
          <a:p>
            <a:pPr lvl="1" eaLnBrk="1" hangingPunct="1"/>
            <a:endParaRPr lang="en-US" altLang="en-US" b="1" dirty="0" smtClean="0"/>
          </a:p>
          <a:p>
            <a:pPr marL="457200" lvl="1" indent="0" eaLnBrk="1" hangingPunct="1">
              <a:buNone/>
            </a:pPr>
            <a:endParaRPr lang="en-US" altLang="en-US" b="1" dirty="0" smtClean="0"/>
          </a:p>
        </p:txBody>
      </p:sp>
    </p:spTree>
    <p:extLst>
      <p:ext uri="{BB962C8B-B14F-4D97-AF65-F5344CB8AC3E}">
        <p14:creationId xmlns:p14="http://schemas.microsoft.com/office/powerpoint/2010/main" val="3811443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Research Integrity Issues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lnSpcReduction="10000"/>
          </a:bodyPr>
          <a:lstStyle/>
          <a:p>
            <a:r>
              <a:rPr lang="en-US" sz="3200" dirty="0" smtClean="0">
                <a:solidFill>
                  <a:srgbClr val="002060"/>
                </a:solidFill>
                <a:effectLst>
                  <a:outerShdw blurRad="38100" dist="38100" dir="2700000" algn="tl">
                    <a:srgbClr val="000000">
                      <a:alpha val="43137"/>
                    </a:srgbClr>
                  </a:outerShdw>
                </a:effectLst>
              </a:rPr>
              <a:t>Authorships </a:t>
            </a:r>
          </a:p>
          <a:p>
            <a:r>
              <a:rPr lang="en-US" sz="3200" dirty="0" smtClean="0">
                <a:solidFill>
                  <a:srgbClr val="002060"/>
                </a:solidFill>
                <a:effectLst>
                  <a:outerShdw blurRad="38100" dist="38100" dir="2700000" algn="tl">
                    <a:srgbClr val="000000">
                      <a:alpha val="43137"/>
                    </a:srgbClr>
                  </a:outerShdw>
                </a:effectLst>
              </a:rPr>
              <a:t>Plagiarism</a:t>
            </a:r>
          </a:p>
          <a:p>
            <a:r>
              <a:rPr lang="en-US" sz="3200" dirty="0" smtClean="0">
                <a:solidFill>
                  <a:srgbClr val="C00000"/>
                </a:solidFill>
                <a:effectLst>
                  <a:outerShdw blurRad="38100" dist="38100" dir="2700000" algn="tl">
                    <a:srgbClr val="000000">
                      <a:alpha val="43137"/>
                    </a:srgbClr>
                  </a:outerShdw>
                </a:effectLst>
              </a:rPr>
              <a:t>Duplicate publications</a:t>
            </a:r>
          </a:p>
          <a:p>
            <a:r>
              <a:rPr lang="en-US" sz="3200" dirty="0" smtClean="0">
                <a:solidFill>
                  <a:srgbClr val="002060"/>
                </a:solidFill>
                <a:effectLst>
                  <a:outerShdw blurRad="38100" dist="38100" dir="2700000" algn="tl">
                    <a:srgbClr val="000000">
                      <a:alpha val="43137"/>
                    </a:srgbClr>
                  </a:outerShdw>
                </a:effectLst>
              </a:rPr>
              <a:t>Fabrication and falsification of data</a:t>
            </a:r>
          </a:p>
          <a:p>
            <a:r>
              <a:rPr lang="en-US" sz="3200" dirty="0" smtClean="0">
                <a:solidFill>
                  <a:srgbClr val="002060"/>
                </a:solidFill>
                <a:effectLst>
                  <a:outerShdw blurRad="38100" dist="38100" dir="2700000" algn="tl">
                    <a:srgbClr val="000000">
                      <a:alpha val="43137"/>
                    </a:srgbClr>
                  </a:outerShdw>
                </a:effectLst>
              </a:rPr>
              <a:t>Ethics board approvals for research on animals and humans</a:t>
            </a:r>
          </a:p>
          <a:p>
            <a:r>
              <a:rPr lang="en-US" sz="3200" dirty="0" smtClean="0">
                <a:solidFill>
                  <a:srgbClr val="002060"/>
                </a:solidFill>
                <a:effectLst>
                  <a:outerShdw blurRad="38100" dist="38100" dir="2700000" algn="tl">
                    <a:srgbClr val="000000">
                      <a:alpha val="43137"/>
                    </a:srgbClr>
                  </a:outerShdw>
                </a:effectLst>
              </a:rPr>
              <a:t>Keep good records and store data in safe place</a:t>
            </a:r>
          </a:p>
          <a:p>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4725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Research Integrity Issues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lnSpcReduction="10000"/>
          </a:bodyPr>
          <a:lstStyle/>
          <a:p>
            <a:r>
              <a:rPr lang="en-US" sz="3200" dirty="0" smtClean="0">
                <a:solidFill>
                  <a:srgbClr val="002060"/>
                </a:solidFill>
                <a:effectLst>
                  <a:outerShdw blurRad="38100" dist="38100" dir="2700000" algn="tl">
                    <a:srgbClr val="000000">
                      <a:alpha val="43137"/>
                    </a:srgbClr>
                  </a:outerShdw>
                </a:effectLst>
              </a:rPr>
              <a:t>Authorships </a:t>
            </a:r>
          </a:p>
          <a:p>
            <a:r>
              <a:rPr lang="en-US" sz="3200" dirty="0" smtClean="0">
                <a:solidFill>
                  <a:srgbClr val="002060"/>
                </a:solidFill>
                <a:effectLst>
                  <a:outerShdw blurRad="38100" dist="38100" dir="2700000" algn="tl">
                    <a:srgbClr val="000000">
                      <a:alpha val="43137"/>
                    </a:srgbClr>
                  </a:outerShdw>
                </a:effectLst>
              </a:rPr>
              <a:t>Plagiarism</a:t>
            </a:r>
          </a:p>
          <a:p>
            <a:r>
              <a:rPr lang="en-US" sz="3200" dirty="0" smtClean="0">
                <a:solidFill>
                  <a:srgbClr val="002060"/>
                </a:solidFill>
                <a:effectLst>
                  <a:outerShdw blurRad="38100" dist="38100" dir="2700000" algn="tl">
                    <a:srgbClr val="000000">
                      <a:alpha val="43137"/>
                    </a:srgbClr>
                  </a:outerShdw>
                </a:effectLst>
              </a:rPr>
              <a:t>Duplicate publications</a:t>
            </a:r>
          </a:p>
          <a:p>
            <a:r>
              <a:rPr lang="en-US" sz="3200" dirty="0" smtClean="0">
                <a:solidFill>
                  <a:srgbClr val="C00000"/>
                </a:solidFill>
                <a:effectLst>
                  <a:outerShdw blurRad="38100" dist="38100" dir="2700000" algn="tl">
                    <a:srgbClr val="000000">
                      <a:alpha val="43137"/>
                    </a:srgbClr>
                  </a:outerShdw>
                </a:effectLst>
              </a:rPr>
              <a:t>Fabrication and falsification of data</a:t>
            </a:r>
          </a:p>
          <a:p>
            <a:r>
              <a:rPr lang="en-US" sz="3200" dirty="0" smtClean="0">
                <a:solidFill>
                  <a:srgbClr val="002060"/>
                </a:solidFill>
                <a:effectLst>
                  <a:outerShdw blurRad="38100" dist="38100" dir="2700000" algn="tl">
                    <a:srgbClr val="000000">
                      <a:alpha val="43137"/>
                    </a:srgbClr>
                  </a:outerShdw>
                </a:effectLst>
              </a:rPr>
              <a:t>Ethics board approvals for research on animals and humans</a:t>
            </a:r>
          </a:p>
          <a:p>
            <a:r>
              <a:rPr lang="en-US" sz="3200" dirty="0" smtClean="0">
                <a:solidFill>
                  <a:srgbClr val="002060"/>
                </a:solidFill>
                <a:effectLst>
                  <a:outerShdw blurRad="38100" dist="38100" dir="2700000" algn="tl">
                    <a:srgbClr val="000000">
                      <a:alpha val="43137"/>
                    </a:srgbClr>
                  </a:outerShdw>
                </a:effectLst>
              </a:rPr>
              <a:t>Keep good records and store data in safe place</a:t>
            </a:r>
          </a:p>
          <a:p>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8706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Research Integrity Issues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lnSpcReduction="10000"/>
          </a:bodyPr>
          <a:lstStyle/>
          <a:p>
            <a:r>
              <a:rPr lang="en-US" sz="3200" dirty="0" smtClean="0">
                <a:solidFill>
                  <a:srgbClr val="002060"/>
                </a:solidFill>
                <a:effectLst>
                  <a:outerShdw blurRad="38100" dist="38100" dir="2700000" algn="tl">
                    <a:srgbClr val="000000">
                      <a:alpha val="43137"/>
                    </a:srgbClr>
                  </a:outerShdw>
                </a:effectLst>
              </a:rPr>
              <a:t>Authorships </a:t>
            </a:r>
          </a:p>
          <a:p>
            <a:r>
              <a:rPr lang="en-US" sz="3200" dirty="0" smtClean="0">
                <a:solidFill>
                  <a:srgbClr val="002060"/>
                </a:solidFill>
                <a:effectLst>
                  <a:outerShdw blurRad="38100" dist="38100" dir="2700000" algn="tl">
                    <a:srgbClr val="000000">
                      <a:alpha val="43137"/>
                    </a:srgbClr>
                  </a:outerShdw>
                </a:effectLst>
              </a:rPr>
              <a:t>Plagiarism</a:t>
            </a:r>
          </a:p>
          <a:p>
            <a:r>
              <a:rPr lang="en-US" sz="3200" dirty="0" smtClean="0">
                <a:solidFill>
                  <a:srgbClr val="002060"/>
                </a:solidFill>
                <a:effectLst>
                  <a:outerShdw blurRad="38100" dist="38100" dir="2700000" algn="tl">
                    <a:srgbClr val="000000">
                      <a:alpha val="43137"/>
                    </a:srgbClr>
                  </a:outerShdw>
                </a:effectLst>
              </a:rPr>
              <a:t>Duplicate publications</a:t>
            </a:r>
          </a:p>
          <a:p>
            <a:r>
              <a:rPr lang="en-US" sz="3200" dirty="0" smtClean="0">
                <a:solidFill>
                  <a:srgbClr val="002060"/>
                </a:solidFill>
                <a:effectLst>
                  <a:outerShdw blurRad="38100" dist="38100" dir="2700000" algn="tl">
                    <a:srgbClr val="000000">
                      <a:alpha val="43137"/>
                    </a:srgbClr>
                  </a:outerShdw>
                </a:effectLst>
              </a:rPr>
              <a:t>Fabrication and falsification of data</a:t>
            </a:r>
          </a:p>
          <a:p>
            <a:r>
              <a:rPr lang="en-US" sz="3200" dirty="0" smtClean="0">
                <a:solidFill>
                  <a:srgbClr val="C00000"/>
                </a:solidFill>
                <a:effectLst>
                  <a:outerShdw blurRad="38100" dist="38100" dir="2700000" algn="tl">
                    <a:srgbClr val="000000">
                      <a:alpha val="43137"/>
                    </a:srgbClr>
                  </a:outerShdw>
                </a:effectLst>
              </a:rPr>
              <a:t>Ethics board approvals for research on animals and humans</a:t>
            </a:r>
          </a:p>
          <a:p>
            <a:r>
              <a:rPr lang="en-US" sz="3200" dirty="0" smtClean="0">
                <a:solidFill>
                  <a:srgbClr val="002060"/>
                </a:solidFill>
                <a:effectLst>
                  <a:outerShdw blurRad="38100" dist="38100" dir="2700000" algn="tl">
                    <a:srgbClr val="000000">
                      <a:alpha val="43137"/>
                    </a:srgbClr>
                  </a:outerShdw>
                </a:effectLst>
              </a:rPr>
              <a:t>Keep good records and store data in safe place</a:t>
            </a:r>
          </a:p>
          <a:p>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9886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Research Integrity Issues</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lnSpcReduction="10000"/>
          </a:bodyPr>
          <a:lstStyle/>
          <a:p>
            <a:r>
              <a:rPr lang="en-US" sz="3200" dirty="0" smtClean="0">
                <a:solidFill>
                  <a:srgbClr val="002060"/>
                </a:solidFill>
                <a:effectLst>
                  <a:outerShdw blurRad="38100" dist="38100" dir="2700000" algn="tl">
                    <a:srgbClr val="000000">
                      <a:alpha val="43137"/>
                    </a:srgbClr>
                  </a:outerShdw>
                </a:effectLst>
              </a:rPr>
              <a:t>Authorships </a:t>
            </a:r>
          </a:p>
          <a:p>
            <a:r>
              <a:rPr lang="en-US" sz="3200" dirty="0" smtClean="0">
                <a:solidFill>
                  <a:srgbClr val="002060"/>
                </a:solidFill>
                <a:effectLst>
                  <a:outerShdw blurRad="38100" dist="38100" dir="2700000" algn="tl">
                    <a:srgbClr val="000000">
                      <a:alpha val="43137"/>
                    </a:srgbClr>
                  </a:outerShdw>
                </a:effectLst>
              </a:rPr>
              <a:t>Plagiarism</a:t>
            </a:r>
          </a:p>
          <a:p>
            <a:r>
              <a:rPr lang="en-US" sz="3200" dirty="0" smtClean="0">
                <a:solidFill>
                  <a:srgbClr val="002060"/>
                </a:solidFill>
                <a:effectLst>
                  <a:outerShdw blurRad="38100" dist="38100" dir="2700000" algn="tl">
                    <a:srgbClr val="000000">
                      <a:alpha val="43137"/>
                    </a:srgbClr>
                  </a:outerShdw>
                </a:effectLst>
              </a:rPr>
              <a:t>Duplicate publications</a:t>
            </a:r>
          </a:p>
          <a:p>
            <a:r>
              <a:rPr lang="en-US" sz="3200" dirty="0" smtClean="0">
                <a:solidFill>
                  <a:srgbClr val="002060"/>
                </a:solidFill>
                <a:effectLst>
                  <a:outerShdw blurRad="38100" dist="38100" dir="2700000" algn="tl">
                    <a:srgbClr val="000000">
                      <a:alpha val="43137"/>
                    </a:srgbClr>
                  </a:outerShdw>
                </a:effectLst>
              </a:rPr>
              <a:t>Fabrication and falsification of data</a:t>
            </a:r>
          </a:p>
          <a:p>
            <a:r>
              <a:rPr lang="en-US" sz="3200" dirty="0" smtClean="0">
                <a:solidFill>
                  <a:srgbClr val="002060"/>
                </a:solidFill>
                <a:effectLst>
                  <a:outerShdw blurRad="38100" dist="38100" dir="2700000" algn="tl">
                    <a:srgbClr val="000000">
                      <a:alpha val="43137"/>
                    </a:srgbClr>
                  </a:outerShdw>
                </a:effectLst>
              </a:rPr>
              <a:t>Ethics board approvals for research on animals and humans</a:t>
            </a:r>
          </a:p>
          <a:p>
            <a:r>
              <a:rPr lang="en-US" sz="3200" dirty="0" smtClean="0">
                <a:solidFill>
                  <a:srgbClr val="C00000"/>
                </a:solidFill>
                <a:effectLst>
                  <a:outerShdw blurRad="38100" dist="38100" dir="2700000" algn="tl">
                    <a:srgbClr val="000000">
                      <a:alpha val="43137"/>
                    </a:srgbClr>
                  </a:outerShdw>
                </a:effectLst>
              </a:rPr>
              <a:t>Keep good records and store data in safe place</a:t>
            </a:r>
          </a:p>
          <a:p>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322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4934" y="2605406"/>
            <a:ext cx="7886700" cy="1325563"/>
          </a:xfrm>
        </p:spPr>
        <p:txBody>
          <a:bodyPr>
            <a:normAutofit/>
          </a:bodyPr>
          <a:lstStyle/>
          <a:p>
            <a:r>
              <a:rPr lang="en-US" sz="4000" b="1" dirty="0" smtClean="0">
                <a:solidFill>
                  <a:srgbClr val="002060"/>
                </a:solidFill>
                <a:effectLst>
                  <a:outerShdw blurRad="38100" dist="38100" dir="2700000" algn="tl">
                    <a:srgbClr val="000000">
                      <a:alpha val="43137"/>
                    </a:srgbClr>
                  </a:outerShdw>
                </a:effectLst>
                <a:latin typeface="+mn-lt"/>
              </a:rPr>
              <a:t>Good work and persistence pays!</a:t>
            </a:r>
            <a:endParaRPr lang="en-US" sz="40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380508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1143000"/>
          </a:xfrm>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Ignacio </a:t>
            </a:r>
            <a:r>
              <a:rPr lang="en-US" sz="3600" b="1" dirty="0" err="1" smtClean="0">
                <a:solidFill>
                  <a:srgbClr val="002060"/>
                </a:solidFill>
                <a:effectLst>
                  <a:outerShdw blurRad="38100" dist="38100" dir="2700000" algn="tl">
                    <a:srgbClr val="000000">
                      <a:alpha val="43137"/>
                    </a:srgbClr>
                  </a:outerShdw>
                </a:effectLst>
                <a:latin typeface="+mn-lt"/>
              </a:rPr>
              <a:t>Ponseti</a:t>
            </a:r>
            <a:r>
              <a:rPr lang="en-US" sz="3600" b="1" dirty="0" smtClean="0">
                <a:solidFill>
                  <a:srgbClr val="002060"/>
                </a:solidFill>
                <a:effectLst>
                  <a:outerShdw blurRad="38100" dist="38100" dir="2700000" algn="tl">
                    <a:srgbClr val="000000">
                      <a:alpha val="43137"/>
                    </a:srgbClr>
                  </a:outerShdw>
                </a:effectLst>
                <a:latin typeface="+mn-lt"/>
              </a:rPr>
              <a:t> </a:t>
            </a:r>
            <a:r>
              <a:rPr lang="en-US" sz="3600" b="1" dirty="0" smtClean="0">
                <a:solidFill>
                  <a:srgbClr val="002060"/>
                </a:solidFill>
                <a:effectLst>
                  <a:outerShdw blurRad="38100" dist="38100" dir="2700000" algn="tl">
                    <a:srgbClr val="000000">
                      <a:alpha val="43137"/>
                    </a:srgbClr>
                  </a:outerShdw>
                </a:effectLst>
              </a:rPr>
              <a:t>(1914-2009)</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825625"/>
            <a:ext cx="5488686" cy="4351338"/>
          </a:xfrm>
        </p:spPr>
        <p:txBody>
          <a:bodyPr>
            <a:normAutofit fontScale="85000" lnSpcReduction="20000"/>
          </a:bodyPr>
          <a:lstStyle/>
          <a:p>
            <a:r>
              <a:rPr lang="en-US" dirty="0" smtClean="0">
                <a:solidFill>
                  <a:srgbClr val="002060"/>
                </a:solidFill>
                <a:effectLst>
                  <a:outerShdw blurRad="38100" dist="38100" dir="2700000" algn="tl">
                    <a:srgbClr val="000000">
                      <a:alpha val="43137"/>
                    </a:srgbClr>
                  </a:outerShdw>
                </a:effectLst>
              </a:rPr>
              <a:t>Arrived in Iowa in 1941 after serving in the Spanish Civil War as MO and escaping to France and Mexico</a:t>
            </a:r>
          </a:p>
          <a:p>
            <a:r>
              <a:rPr lang="en-US" dirty="0" smtClean="0">
                <a:solidFill>
                  <a:srgbClr val="002060"/>
                </a:solidFill>
                <a:effectLst>
                  <a:outerShdw blurRad="38100" dist="38100" dir="2700000" algn="tl">
                    <a:srgbClr val="000000">
                      <a:alpha val="43137"/>
                    </a:srgbClr>
                  </a:outerShdw>
                </a:effectLst>
              </a:rPr>
              <a:t>Trained as an </a:t>
            </a:r>
            <a:r>
              <a:rPr lang="en-US" dirty="0" err="1" smtClean="0">
                <a:solidFill>
                  <a:srgbClr val="002060"/>
                </a:solidFill>
                <a:effectLst>
                  <a:outerShdw blurRad="38100" dist="38100" dir="2700000" algn="tl">
                    <a:srgbClr val="000000">
                      <a:alpha val="43137"/>
                    </a:srgbClr>
                  </a:outerShdw>
                </a:effectLst>
              </a:rPr>
              <a:t>orthopaedic</a:t>
            </a:r>
            <a:r>
              <a:rPr lang="en-US" dirty="0" smtClean="0">
                <a:solidFill>
                  <a:srgbClr val="002060"/>
                </a:solidFill>
                <a:effectLst>
                  <a:outerShdw blurRad="38100" dist="38100" dir="2700000" algn="tl">
                    <a:srgbClr val="000000">
                      <a:alpha val="43137"/>
                    </a:srgbClr>
                  </a:outerShdw>
                </a:effectLst>
              </a:rPr>
              <a:t> surgeon with Steindler</a:t>
            </a:r>
          </a:p>
          <a:p>
            <a:r>
              <a:rPr lang="en-US" dirty="0" smtClean="0">
                <a:solidFill>
                  <a:srgbClr val="002060"/>
                </a:solidFill>
                <a:effectLst>
                  <a:outerShdw blurRad="38100" dist="38100" dir="2700000" algn="tl">
                    <a:srgbClr val="000000">
                      <a:alpha val="43137"/>
                    </a:srgbClr>
                  </a:outerShdw>
                </a:effectLst>
              </a:rPr>
              <a:t>Developed non-surgical approach to management of clubfoot</a:t>
            </a:r>
          </a:p>
          <a:p>
            <a:r>
              <a:rPr lang="en-US" dirty="0" smtClean="0">
                <a:solidFill>
                  <a:srgbClr val="002060"/>
                </a:solidFill>
                <a:effectLst>
                  <a:outerShdw blurRad="38100" dist="38100" dir="2700000" algn="tl">
                    <a:srgbClr val="000000">
                      <a:alpha val="43137"/>
                    </a:srgbClr>
                  </a:outerShdw>
                </a:effectLst>
              </a:rPr>
              <a:t>Faced many challenges for 50 years before method was accepted universally</a:t>
            </a:r>
            <a:endParaRPr lang="en-US" dirty="0">
              <a:solidFill>
                <a:srgbClr val="002060"/>
              </a:solidFill>
              <a:effectLst>
                <a:outerShdw blurRad="38100" dist="38100" dir="2700000" algn="tl">
                  <a:srgbClr val="000000">
                    <a:alpha val="43137"/>
                  </a:srgbClr>
                </a:outerShdw>
              </a:effectLst>
            </a:endParaRPr>
          </a:p>
        </p:txBody>
      </p:sp>
      <p:sp>
        <p:nvSpPr>
          <p:cNvPr id="4" name="AutoShape 2" descr="Image result for ignacio v ponseti"/>
          <p:cNvSpPr>
            <a:spLocks noChangeAspect="1" noChangeArrowheads="1"/>
          </p:cNvSpPr>
          <p:nvPr/>
        </p:nvSpPr>
        <p:spPr bwMode="auto">
          <a:xfrm>
            <a:off x="6000845" y="3696494"/>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ignacio v ponseti"/>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ignacio v ponseti"/>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s://upload.wikimedia.org/wikipedia/commons/thumb/e/e5/Dr_Ponset%C3%AD.jpg/220px-Dr_Ponset%C3%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020" y="2026126"/>
            <a:ext cx="1718882" cy="334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393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981200"/>
            <a:ext cx="8229600" cy="4144963"/>
          </a:xfrm>
        </p:spPr>
        <p:txBody>
          <a:bodyPr>
            <a:noAutofit/>
          </a:bodyPr>
          <a:lstStyle/>
          <a:p>
            <a:r>
              <a:rPr lang="en-US" sz="2000" b="1" dirty="0"/>
              <a:t> </a:t>
            </a:r>
            <a:r>
              <a:rPr lang="en-US" sz="2000" b="1" dirty="0" smtClean="0"/>
              <a:t> </a:t>
            </a:r>
            <a:r>
              <a:rPr lang="en-US" sz="2000" b="1" dirty="0" err="1"/>
              <a:t>Eng</a:t>
            </a:r>
            <a:r>
              <a:rPr lang="en-US" sz="2000" b="1" dirty="0"/>
              <a:t> Lee MD, </a:t>
            </a:r>
            <a:r>
              <a:rPr lang="en-US" sz="2000" b="1" dirty="0" smtClean="0"/>
              <a:t>FRCS (C)</a:t>
            </a:r>
            <a:endParaRPr lang="en-US" sz="2000" b="1" dirty="0"/>
          </a:p>
          <a:p>
            <a:r>
              <a:rPr lang="en-US" sz="2000" dirty="0"/>
              <a:t> Department of Orthopaedic Surgery ,</a:t>
            </a:r>
            <a:r>
              <a:rPr lang="en-US" sz="2000" dirty="0" smtClean="0"/>
              <a:t>National </a:t>
            </a:r>
            <a:r>
              <a:rPr lang="en-US" sz="2000" dirty="0"/>
              <a:t>University of Singapore</a:t>
            </a:r>
            <a:r>
              <a:rPr lang="en-US" sz="2000" dirty="0" smtClean="0"/>
              <a:t>,</a:t>
            </a:r>
            <a:endParaRPr lang="en-US" sz="2000" dirty="0"/>
          </a:p>
          <a:p>
            <a:r>
              <a:rPr lang="en-US" sz="2000" dirty="0"/>
              <a:t>Deputy Editor Journal of Bone &amp; Joint Surgery</a:t>
            </a:r>
          </a:p>
          <a:p>
            <a:r>
              <a:rPr lang="en-US" sz="2000" dirty="0" smtClean="0"/>
              <a:t> </a:t>
            </a:r>
            <a:r>
              <a:rPr lang="en-US" sz="2000" b="1" dirty="0"/>
              <a:t>Daisuke Togawa MD, PhD</a:t>
            </a:r>
          </a:p>
          <a:p>
            <a:r>
              <a:rPr lang="en-US" sz="2000" dirty="0"/>
              <a:t>Department of Orthopaedic Surgery, Hamamatsu University School of </a:t>
            </a:r>
            <a:r>
              <a:rPr lang="en-US" sz="2000" dirty="0" smtClean="0"/>
              <a:t>Medicine</a:t>
            </a:r>
            <a:endParaRPr lang="en-US" sz="2000" dirty="0"/>
          </a:p>
          <a:p>
            <a:r>
              <a:rPr lang="en-US" sz="2000" dirty="0"/>
              <a:t>Deputy Editor Journal of Bone &amp; Joint </a:t>
            </a:r>
            <a:r>
              <a:rPr lang="en-US" sz="2000" dirty="0" smtClean="0"/>
              <a:t>Surgery</a:t>
            </a:r>
            <a:r>
              <a:rPr lang="en-US" sz="2000" dirty="0"/>
              <a:t> </a:t>
            </a:r>
          </a:p>
          <a:p>
            <a:r>
              <a:rPr lang="en-US" sz="2000" dirty="0"/>
              <a:t> </a:t>
            </a:r>
            <a:r>
              <a:rPr lang="en-US" sz="2000" dirty="0" smtClean="0"/>
              <a:t> </a:t>
            </a:r>
            <a:r>
              <a:rPr lang="en-US" sz="2000" b="1" dirty="0"/>
              <a:t>Marc Swiontkowski MD, Minneapolis, Minnesota</a:t>
            </a:r>
          </a:p>
          <a:p>
            <a:r>
              <a:rPr lang="en-US" sz="2000" dirty="0"/>
              <a:t>Professor Department of Orthopaedic Surgery University of Minnesota</a:t>
            </a:r>
          </a:p>
          <a:p>
            <a:r>
              <a:rPr lang="en-US" sz="2000" dirty="0"/>
              <a:t>Editor </a:t>
            </a:r>
            <a:r>
              <a:rPr lang="en-US" sz="2000" dirty="0" smtClean="0"/>
              <a:t>In Chief Journal </a:t>
            </a:r>
            <a:r>
              <a:rPr lang="en-US" sz="2000" dirty="0"/>
              <a:t>of Bone &amp; Joint Surgery</a:t>
            </a:r>
          </a:p>
          <a:p>
            <a:pPr marL="0" indent="0">
              <a:buNone/>
            </a:pPr>
            <a:r>
              <a:rPr lang="en-US" sz="2000" dirty="0"/>
              <a:t> </a:t>
            </a:r>
          </a:p>
        </p:txBody>
      </p:sp>
    </p:spTree>
    <p:extLst>
      <p:ext uri="{BB962C8B-B14F-4D97-AF65-F5344CB8AC3E}">
        <p14:creationId xmlns:p14="http://schemas.microsoft.com/office/powerpoint/2010/main" val="2626356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solidFill>
                  <a:srgbClr val="002060"/>
                </a:solidFill>
                <a:effectLst>
                  <a:outerShdw blurRad="38100" dist="38100" dir="2700000" algn="tl">
                    <a:srgbClr val="000000">
                      <a:alpha val="43137"/>
                    </a:srgbClr>
                  </a:outerShdw>
                </a:effectLst>
                <a:latin typeface="+mn-lt"/>
              </a:rPr>
              <a:t>The happiest outcome is……..</a:t>
            </a:r>
          </a:p>
        </p:txBody>
      </p:sp>
      <p:sp>
        <p:nvSpPr>
          <p:cNvPr id="3" name="Content Placeholder 2"/>
          <p:cNvSpPr>
            <a:spLocks noGrp="1"/>
          </p:cNvSpPr>
          <p:nvPr>
            <p:ph idx="1"/>
          </p:nvPr>
        </p:nvSpPr>
        <p:spPr/>
        <p:txBody>
          <a:bodyPr>
            <a:normAutofit/>
          </a:bodyPr>
          <a:lstStyle/>
          <a:p>
            <a:pPr>
              <a:defRPr/>
            </a:pPr>
            <a:r>
              <a:rPr lang="en-US" sz="3200" dirty="0" smtClean="0">
                <a:solidFill>
                  <a:srgbClr val="002060"/>
                </a:solidFill>
                <a:effectLst>
                  <a:outerShdw blurRad="38100" dist="38100" dir="2700000" algn="tl">
                    <a:srgbClr val="000000">
                      <a:alpha val="43137"/>
                    </a:srgbClr>
                  </a:outerShdw>
                </a:effectLst>
              </a:rPr>
              <a:t>To get a paper accepted “as is” without any revision required!</a:t>
            </a:r>
          </a:p>
          <a:p>
            <a:pPr>
              <a:defRPr/>
            </a:pPr>
            <a:endParaRPr lang="en-US" sz="3200" dirty="0">
              <a:solidFill>
                <a:srgbClr val="002060"/>
              </a:solidFill>
              <a:effectLst>
                <a:outerShdw blurRad="38100" dist="38100" dir="2700000" algn="tl">
                  <a:srgbClr val="000000">
                    <a:alpha val="43137"/>
                  </a:srgbClr>
                </a:outerShdw>
              </a:effectLst>
            </a:endParaRPr>
          </a:p>
          <a:p>
            <a:pPr>
              <a:defRPr/>
            </a:pPr>
            <a:r>
              <a:rPr lang="en-US" sz="3200" dirty="0" smtClean="0">
                <a:solidFill>
                  <a:srgbClr val="002060"/>
                </a:solidFill>
                <a:effectLst>
                  <a:outerShdw blurRad="38100" dist="38100" dir="2700000" algn="tl">
                    <a:srgbClr val="000000">
                      <a:alpha val="43137"/>
                    </a:srgbClr>
                  </a:outerShdw>
                </a:effectLst>
              </a:rPr>
              <a:t>This will happen if you are meticulous in your preparation and writing and have no mistakes in the text, figures or tables.</a:t>
            </a:r>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0047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solidFill>
                  <a:srgbClr val="002060"/>
                </a:solidFill>
                <a:effectLst>
                  <a:outerShdw blurRad="38100" dist="38100" dir="2700000" algn="tl">
                    <a:srgbClr val="000000">
                      <a:alpha val="43137"/>
                    </a:srgbClr>
                  </a:outerShdw>
                </a:effectLst>
                <a:latin typeface="+mn-lt"/>
              </a:rPr>
              <a:t>“Reading </a:t>
            </a:r>
            <a:r>
              <a:rPr lang="en-US" sz="3600" dirty="0" err="1" smtClean="0">
                <a:solidFill>
                  <a:srgbClr val="002060"/>
                </a:solidFill>
                <a:effectLst>
                  <a:outerShdw blurRad="38100" dist="38100" dir="2700000" algn="tl">
                    <a:srgbClr val="000000">
                      <a:alpha val="43137"/>
                    </a:srgbClr>
                  </a:outerShdw>
                </a:effectLst>
                <a:latin typeface="+mn-lt"/>
              </a:rPr>
              <a:t>maketh</a:t>
            </a:r>
            <a:r>
              <a:rPr lang="en-US" sz="3600" dirty="0" smtClean="0">
                <a:solidFill>
                  <a:srgbClr val="002060"/>
                </a:solidFill>
                <a:effectLst>
                  <a:outerShdw blurRad="38100" dist="38100" dir="2700000" algn="tl">
                    <a:srgbClr val="000000">
                      <a:alpha val="43137"/>
                    </a:srgbClr>
                  </a:outerShdw>
                </a:effectLst>
                <a:latin typeface="+mn-lt"/>
              </a:rPr>
              <a:t> a full man, conference a ready man and writing an exact man”</a:t>
            </a:r>
            <a:endParaRPr lang="en-US" sz="3600" dirty="0">
              <a:solidFill>
                <a:srgbClr val="002060"/>
              </a:solidFill>
              <a:effectLst>
                <a:outerShdw blurRad="38100" dist="38100" dir="2700000" algn="tl">
                  <a:srgbClr val="000000">
                    <a:alpha val="43137"/>
                  </a:srgbClr>
                </a:outerShdw>
              </a:effectLst>
              <a:latin typeface="+mn-lt"/>
            </a:endParaRPr>
          </a:p>
        </p:txBody>
      </p:sp>
      <p:sp>
        <p:nvSpPr>
          <p:cNvPr id="5" name="Subtitle 4"/>
          <p:cNvSpPr>
            <a:spLocks noGrp="1"/>
          </p:cNvSpPr>
          <p:nvPr>
            <p:ph type="subTitle" idx="1"/>
          </p:nvPr>
        </p:nvSpPr>
        <p:spPr/>
        <p:txBody>
          <a:bodyPr/>
          <a:lstStyle/>
          <a:p>
            <a:endParaRPr lang="en-US" dirty="0" smtClean="0"/>
          </a:p>
          <a:p>
            <a:r>
              <a:rPr lang="en-US" sz="3200" dirty="0" smtClean="0">
                <a:solidFill>
                  <a:srgbClr val="002060"/>
                </a:solidFill>
                <a:effectLst>
                  <a:outerShdw blurRad="38100" dist="38100" dir="2700000" algn="tl">
                    <a:srgbClr val="000000">
                      <a:alpha val="43137"/>
                    </a:srgbClr>
                  </a:outerShdw>
                </a:effectLst>
              </a:rPr>
              <a:t>Francis Bacon</a:t>
            </a:r>
            <a:endParaRPr lang="en-US" sz="32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1995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5808" y="2715134"/>
            <a:ext cx="2958084" cy="1325563"/>
          </a:xfrm>
        </p:spPr>
        <p:txBody>
          <a:bodyPr>
            <a:normAutofit fontScale="90000"/>
          </a:bodyPr>
          <a:lstStyle/>
          <a:p>
            <a:r>
              <a:rPr lang="en-US" b="1" dirty="0" smtClean="0">
                <a:solidFill>
                  <a:srgbClr val="002060"/>
                </a:solidFill>
                <a:effectLst>
                  <a:outerShdw blurRad="38100" dist="38100" dir="2700000" algn="tl">
                    <a:srgbClr val="000000">
                      <a:alpha val="43137"/>
                    </a:srgbClr>
                  </a:outerShdw>
                </a:effectLst>
                <a:latin typeface="+mn-lt"/>
              </a:rPr>
              <a:t>Happy Writing!</a:t>
            </a:r>
            <a:endParaRPr lang="en-US"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3915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91" y="4673711"/>
            <a:ext cx="2088094" cy="2088094"/>
          </a:xfrm>
          <a:prstGeom prst="rect">
            <a:avLst/>
          </a:prstGeom>
        </p:spPr>
      </p:pic>
      <p:sp>
        <p:nvSpPr>
          <p:cNvPr id="2" name="タイトル 1"/>
          <p:cNvSpPr>
            <a:spLocks noGrp="1"/>
          </p:cNvSpPr>
          <p:nvPr>
            <p:ph type="ctrTitle"/>
          </p:nvPr>
        </p:nvSpPr>
        <p:spPr>
          <a:xfrm>
            <a:off x="776335" y="1321376"/>
            <a:ext cx="7772400" cy="1179562"/>
          </a:xfrm>
        </p:spPr>
        <p:txBody>
          <a:bodyPr>
            <a:noAutofit/>
          </a:bodyPr>
          <a:lstStyle/>
          <a:p>
            <a:r>
              <a:rPr lang="en-US" altLang="ja-JP" sz="3200" b="1" dirty="0" smtClean="0">
                <a:latin typeface="+mn-lt"/>
                <a:ea typeface="HG丸ｺﾞｼｯｸM-PRO" panose="020F0600000000000000" pitchFamily="50" charset="-128"/>
              </a:rPr>
              <a:t>Preparing a Manuscript for Publication</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329721" y="4206073"/>
            <a:ext cx="6400800" cy="2407088"/>
          </a:xfrm>
        </p:spPr>
        <p:txBody>
          <a:bodyPr>
            <a:normAutofit fontScale="55000" lnSpcReduction="20000"/>
          </a:bodyPr>
          <a:lstStyle/>
          <a:p>
            <a:r>
              <a:rPr lang="en-US" altLang="ja-JP" sz="4400" dirty="0" smtClean="0">
                <a:latin typeface="+mj-lt"/>
                <a:ea typeface="HG丸ｺﾞｼｯｸM-PRO" panose="020F0600000000000000" pitchFamily="50" charset="-128"/>
              </a:rPr>
              <a:t>Daisuke Togawa, MD, PhD</a:t>
            </a:r>
          </a:p>
          <a:p>
            <a:endParaRPr lang="en-US" altLang="ja-JP" sz="3600" dirty="0" smtClean="0">
              <a:latin typeface="+mj-lt"/>
              <a:ea typeface="HG丸ｺﾞｼｯｸM-PRO" panose="020F0600000000000000" pitchFamily="50" charset="-128"/>
            </a:endParaRPr>
          </a:p>
          <a:p>
            <a:r>
              <a:rPr lang="en-US" altLang="ja-JP" sz="2900" dirty="0" smtClean="0">
                <a:latin typeface="+mj-lt"/>
                <a:ea typeface="HG丸ｺﾞｼｯｸM-PRO" panose="020F0600000000000000" pitchFamily="50" charset="-128"/>
              </a:rPr>
              <a:t>Deputy Editor, The Journal of Bone and Joint Surgery</a:t>
            </a:r>
          </a:p>
          <a:p>
            <a:endParaRPr lang="en-US" altLang="ja-JP" sz="2900" dirty="0">
              <a:latin typeface="+mj-lt"/>
              <a:ea typeface="HG丸ｺﾞｼｯｸM-PRO" panose="020F0600000000000000" pitchFamily="50" charset="-128"/>
            </a:endParaRPr>
          </a:p>
          <a:p>
            <a:r>
              <a:rPr lang="en-US" altLang="ja-JP" sz="2900" dirty="0" smtClean="0">
                <a:latin typeface="+mj-lt"/>
                <a:ea typeface="HG丸ｺﾞｼｯｸM-PRO" panose="020F0600000000000000" pitchFamily="50" charset="-128"/>
              </a:rPr>
              <a:t>Associate Professor</a:t>
            </a:r>
          </a:p>
          <a:p>
            <a:r>
              <a:rPr lang="en-US" altLang="ja-JP" sz="2900" dirty="0" smtClean="0">
                <a:latin typeface="+mj-lt"/>
                <a:ea typeface="HG丸ｺﾞｼｯｸM-PRO" panose="020F0600000000000000" pitchFamily="50" charset="-128"/>
              </a:rPr>
              <a:t>Section of Geriatric Musculoskeletal Health</a:t>
            </a:r>
          </a:p>
          <a:p>
            <a:r>
              <a:rPr lang="en-US" altLang="ja-JP" sz="2900" dirty="0" smtClean="0">
                <a:latin typeface="+mj-lt"/>
                <a:ea typeface="HG丸ｺﾞｼｯｸM-PRO" panose="020F0600000000000000" pitchFamily="50" charset="-128"/>
              </a:rPr>
              <a:t>Department of Orthopaedic Surgery</a:t>
            </a:r>
          </a:p>
          <a:p>
            <a:r>
              <a:rPr lang="en-US" altLang="ja-JP" sz="2900" dirty="0" smtClean="0">
                <a:latin typeface="+mj-lt"/>
                <a:ea typeface="HG丸ｺﾞｼｯｸM-PRO" panose="020F0600000000000000" pitchFamily="50" charset="-128"/>
              </a:rPr>
              <a:t>Hamamatsu University School of Medicine</a:t>
            </a:r>
          </a:p>
          <a:p>
            <a:r>
              <a:rPr lang="en-US" altLang="ja-JP" sz="2900" dirty="0" smtClean="0">
                <a:latin typeface="+mj-lt"/>
                <a:ea typeface="HG丸ｺﾞｼｯｸM-PRO" panose="020F0600000000000000" pitchFamily="50" charset="-128"/>
              </a:rPr>
              <a:t>Japan</a:t>
            </a:r>
          </a:p>
          <a:p>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363350" y="446408"/>
            <a:ext cx="6452857" cy="338554"/>
          </a:xfrm>
          <a:prstGeom prst="rect">
            <a:avLst/>
          </a:prstGeom>
          <a:noFill/>
        </p:spPr>
        <p:txBody>
          <a:bodyPr wrap="none" rtlCol="0">
            <a:spAutoFit/>
          </a:bodyPr>
          <a:lstStyle/>
          <a:p>
            <a:pPr algn="r"/>
            <a:r>
              <a:rPr kumimoji="1" lang="en-US" altLang="ja-JP" sz="1600" dirty="0" smtClean="0">
                <a:solidFill>
                  <a:prstClr val="black"/>
                </a:solidFill>
                <a:ea typeface="HG丸ｺﾞｼｯｸM-PRO" panose="020F0600000000000000" pitchFamily="50" charset="-128"/>
              </a:rPr>
              <a:t>Asian Pacific Orthopaedic Association Meeting 2016, Melbourne, Australia</a:t>
            </a:r>
            <a:endParaRPr kumimoji="1"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396" y="2444979"/>
            <a:ext cx="2491966" cy="142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880" y="5273822"/>
            <a:ext cx="1616213" cy="70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222528"/>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68229"/>
            <a:ext cx="8229600" cy="1143000"/>
          </a:xfrm>
        </p:spPr>
        <p:txBody>
          <a:bodyPr>
            <a:normAutofit fontScale="90000"/>
          </a:bodyPr>
          <a:lstStyle/>
          <a:p>
            <a:r>
              <a:rPr kumimoji="1" lang="en-US" altLang="ja-JP" b="1" dirty="0" smtClean="0">
                <a:solidFill>
                  <a:schemeClr val="accent1"/>
                </a:solidFill>
              </a:rPr>
              <a:t>Preparing a Manuscript for Publication</a:t>
            </a:r>
            <a:endParaRPr kumimoji="1" lang="ja-JP" altLang="en-US" b="1" dirty="0">
              <a:solidFill>
                <a:schemeClr val="accent1"/>
              </a:solidFill>
            </a:endParaRPr>
          </a:p>
        </p:txBody>
      </p:sp>
      <p:sp>
        <p:nvSpPr>
          <p:cNvPr id="3" name="コンテンツ プレースホルダー 2"/>
          <p:cNvSpPr>
            <a:spLocks noGrp="1"/>
          </p:cNvSpPr>
          <p:nvPr>
            <p:ph idx="1"/>
          </p:nvPr>
        </p:nvSpPr>
        <p:spPr>
          <a:xfrm>
            <a:off x="538681" y="1991762"/>
            <a:ext cx="8229600" cy="4091112"/>
          </a:xfrm>
        </p:spPr>
        <p:txBody>
          <a:bodyPr>
            <a:normAutofit lnSpcReduction="10000"/>
          </a:bodyPr>
          <a:lstStyle/>
          <a:p>
            <a:pPr marL="0" indent="0" algn="ctr">
              <a:buNone/>
            </a:pPr>
            <a:r>
              <a:rPr kumimoji="1" lang="en-US" altLang="ja-JP" dirty="0" smtClean="0"/>
              <a:t>Daisuke Togawa, MD, PhD</a:t>
            </a:r>
          </a:p>
          <a:p>
            <a:pPr marL="0" indent="0" algn="ctr">
              <a:buNone/>
            </a:pPr>
            <a:endParaRPr lang="en-US" altLang="ja-JP" dirty="0" smtClean="0"/>
          </a:p>
          <a:p>
            <a:pPr marL="0" indent="0">
              <a:buNone/>
            </a:pPr>
            <a:r>
              <a:rPr lang="en-US" altLang="ja-JP" b="1" dirty="0" smtClean="0"/>
              <a:t>Disclosure</a:t>
            </a:r>
          </a:p>
          <a:p>
            <a:pPr marL="0" indent="0">
              <a:buNone/>
            </a:pPr>
            <a:endParaRPr lang="en-US" altLang="ja-JP" sz="900" dirty="0"/>
          </a:p>
          <a:p>
            <a:pPr marL="0" indent="0">
              <a:buNone/>
            </a:pPr>
            <a:r>
              <a:rPr lang="en-US" altLang="en-US" sz="2000" dirty="0">
                <a:ea typeface="MS PGothic" panose="020B0600070205080204" pitchFamily="50" charset="-128"/>
              </a:rPr>
              <a:t>I have a potential conflict with this presentation </a:t>
            </a:r>
            <a:r>
              <a:rPr lang="en-US" altLang="en-US" sz="2000" dirty="0" smtClean="0">
                <a:ea typeface="MS PGothic" panose="020B0600070205080204" pitchFamily="50" charset="-128"/>
              </a:rPr>
              <a:t>due </a:t>
            </a:r>
            <a:r>
              <a:rPr lang="en-US" altLang="en-US" sz="2000" dirty="0">
                <a:ea typeface="MS PGothic" panose="020B0600070205080204" pitchFamily="50" charset="-128"/>
              </a:rPr>
              <a:t>to being Deputy Editor of the Journal of Bone and Joint Surgery which is a paid </a:t>
            </a:r>
            <a:r>
              <a:rPr lang="en-US" altLang="en-US" sz="2000" dirty="0" smtClean="0">
                <a:ea typeface="MS PGothic" panose="020B0600070205080204" pitchFamily="50" charset="-128"/>
              </a:rPr>
              <a:t>position.</a:t>
            </a:r>
            <a:endParaRPr lang="en-US" altLang="en-US" sz="2000" dirty="0">
              <a:ea typeface="MS PGothic" panose="020B0600070205080204" pitchFamily="50" charset="-128"/>
            </a:endParaRPr>
          </a:p>
          <a:p>
            <a:pPr marL="0" indent="0">
              <a:buNone/>
            </a:pPr>
            <a:endParaRPr lang="en-US" altLang="ja-JP" dirty="0" smtClean="0"/>
          </a:p>
          <a:p>
            <a:pPr marL="0" indent="0">
              <a:buNone/>
            </a:pPr>
            <a:r>
              <a:rPr lang="en-US" altLang="ja-JP" b="1" dirty="0" smtClean="0"/>
              <a:t>Acknowledgements</a:t>
            </a:r>
          </a:p>
          <a:p>
            <a:pPr marL="0" indent="0">
              <a:buNone/>
            </a:pPr>
            <a:endParaRPr lang="en-US" altLang="ja-JP" sz="1050" dirty="0"/>
          </a:p>
          <a:p>
            <a:pPr marL="0" indent="0">
              <a:buNone/>
            </a:pPr>
            <a:r>
              <a:rPr lang="en-US" altLang="en-US" sz="1900" dirty="0" smtClean="0">
                <a:ea typeface="MS PGothic" panose="020B0600070205080204" pitchFamily="50" charset="-128"/>
              </a:rPr>
              <a:t>Vernon </a:t>
            </a:r>
            <a:r>
              <a:rPr lang="en-US" altLang="en-US" sz="1900" dirty="0" err="1" smtClean="0">
                <a:ea typeface="MS PGothic" panose="020B0600070205080204" pitchFamily="50" charset="-128"/>
              </a:rPr>
              <a:t>Tolo</a:t>
            </a:r>
            <a:r>
              <a:rPr lang="en-US" altLang="en-US" sz="1900" dirty="0" smtClean="0">
                <a:ea typeface="MS PGothic" panose="020B0600070205080204" pitchFamily="50" charset="-128"/>
              </a:rPr>
              <a:t>, MD, </a:t>
            </a:r>
            <a:r>
              <a:rPr lang="en-US" altLang="en-US" sz="1600" i="1" dirty="0" smtClean="0">
                <a:ea typeface="MS PGothic" panose="020B0600070205080204" pitchFamily="50" charset="-128"/>
              </a:rPr>
              <a:t>former Editor-in-Chief</a:t>
            </a:r>
          </a:p>
          <a:p>
            <a:pPr marL="0" indent="0">
              <a:buNone/>
            </a:pPr>
            <a:r>
              <a:rPr lang="en-US" altLang="en-US" sz="1900" dirty="0" smtClean="0">
                <a:ea typeface="MS PGothic" panose="020B0600070205080204" pitchFamily="50" charset="-128"/>
              </a:rPr>
              <a:t>Charles R. Clark, MD,  </a:t>
            </a:r>
            <a:r>
              <a:rPr lang="en-US" altLang="en-US" sz="1600" i="1" dirty="0" smtClean="0">
                <a:ea typeface="MS PGothic" panose="020B0600070205080204" pitchFamily="50" charset="-128"/>
              </a:rPr>
              <a:t>Deputy Editor</a:t>
            </a:r>
            <a:endParaRPr lang="en-US" altLang="en-US" sz="1600" i="1" dirty="0">
              <a:ea typeface="MS PGothic" panose="020B0600070205080204" pitchFamily="50" charset="-128"/>
            </a:endParaRPr>
          </a:p>
          <a:p>
            <a:pPr marL="0" indent="0">
              <a:buNone/>
            </a:pPr>
            <a:endParaRPr lang="en-US" altLang="ja-JP" dirty="0" smtClean="0"/>
          </a:p>
          <a:p>
            <a:pPr marL="0" indent="0">
              <a:buNone/>
            </a:pPr>
            <a:endParaRPr lang="en-US" altLang="ja-JP" dirty="0"/>
          </a:p>
          <a:p>
            <a:pPr marL="0" indent="0">
              <a:buNone/>
            </a:pPr>
            <a:endParaRPr lang="en-US" altLang="ja-JP"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256" y="5125847"/>
            <a:ext cx="32480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74177"/>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093" y="1509786"/>
            <a:ext cx="4947719" cy="1143000"/>
          </a:xfrm>
        </p:spPr>
        <p:txBody>
          <a:bodyPr>
            <a:normAutofit fontScale="90000"/>
          </a:bodyPr>
          <a:lstStyle/>
          <a:p>
            <a:pPr algn="l"/>
            <a:r>
              <a:rPr kumimoji="1" lang="en-US" altLang="ja-JP" dirty="0" smtClean="0">
                <a:solidFill>
                  <a:schemeClr val="tx2">
                    <a:lumMod val="60000"/>
                    <a:lumOff val="40000"/>
                  </a:schemeClr>
                </a:solidFill>
              </a:rPr>
              <a:t>Preparing a Manuscript for Publication</a:t>
            </a:r>
            <a:endParaRPr kumimoji="1" lang="ja-JP" altLang="en-US" dirty="0">
              <a:solidFill>
                <a:schemeClr val="tx2">
                  <a:lumMod val="60000"/>
                  <a:lumOff val="40000"/>
                </a:schemeClr>
              </a:solidFill>
            </a:endParaRPr>
          </a:p>
        </p:txBody>
      </p:sp>
      <p:sp>
        <p:nvSpPr>
          <p:cNvPr id="3" name="コンテンツ プレースホルダー 2"/>
          <p:cNvSpPr>
            <a:spLocks noGrp="1"/>
          </p:cNvSpPr>
          <p:nvPr>
            <p:ph idx="1"/>
          </p:nvPr>
        </p:nvSpPr>
        <p:spPr>
          <a:xfrm>
            <a:off x="694064" y="3730028"/>
            <a:ext cx="5472820" cy="1883121"/>
          </a:xfrm>
        </p:spPr>
        <p:txBody>
          <a:bodyPr/>
          <a:lstStyle/>
          <a:p>
            <a:r>
              <a:rPr kumimoji="1" lang="en-US" altLang="ja-JP" dirty="0" smtClean="0"/>
              <a:t>Level of Evidence</a:t>
            </a:r>
          </a:p>
          <a:p>
            <a:r>
              <a:rPr lang="en-US" altLang="ja-JP" dirty="0" smtClean="0"/>
              <a:t>Sex &amp; Gender consideration</a:t>
            </a:r>
          </a:p>
          <a:p>
            <a:r>
              <a:rPr lang="en-US" altLang="ja-JP" dirty="0" smtClean="0"/>
              <a:t>Manuscript Preparations</a:t>
            </a:r>
          </a:p>
        </p:txBody>
      </p:sp>
      <p:pic>
        <p:nvPicPr>
          <p:cNvPr id="4" name="図 3" descr="圧迫骨折３４.jpg"/>
          <p:cNvPicPr>
            <a:picLocks noChangeAspect="1"/>
          </p:cNvPicPr>
          <p:nvPr/>
        </p:nvPicPr>
        <p:blipFill>
          <a:blip r:embed="rId3" cstate="print">
            <a:lum bright="17000"/>
          </a:blip>
          <a:stretch>
            <a:fillRect/>
          </a:stretch>
        </p:blipFill>
        <p:spPr>
          <a:xfrm>
            <a:off x="6166884" y="0"/>
            <a:ext cx="2977116" cy="6858000"/>
          </a:xfrm>
          <a:prstGeom prst="rect">
            <a:avLst/>
          </a:prstGeom>
        </p:spPr>
      </p:pic>
    </p:spTree>
    <p:extLst>
      <p:ext uri="{BB962C8B-B14F-4D97-AF65-F5344CB8AC3E}">
        <p14:creationId xmlns:p14="http://schemas.microsoft.com/office/powerpoint/2010/main" val="777970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Level of Evidence</a:t>
            </a:r>
            <a:endParaRPr kumimoji="1" lang="ja-JP" altLang="en-US" dirty="0"/>
          </a:p>
        </p:txBody>
      </p:sp>
      <p:pic>
        <p:nvPicPr>
          <p:cNvPr id="3" name="図 2"/>
          <p:cNvPicPr>
            <a:picLocks noChangeAspect="1"/>
          </p:cNvPicPr>
          <p:nvPr/>
        </p:nvPicPr>
        <p:blipFill rotWithShape="1">
          <a:blip r:embed="rId3"/>
          <a:srcRect l="46043" b="53080"/>
          <a:stretch/>
        </p:blipFill>
        <p:spPr>
          <a:xfrm>
            <a:off x="9053" y="1797866"/>
            <a:ext cx="3796768" cy="2321443"/>
          </a:xfrm>
          <a:prstGeom prst="rect">
            <a:avLst/>
          </a:prstGeom>
        </p:spPr>
      </p:pic>
      <p:pic>
        <p:nvPicPr>
          <p:cNvPr id="4" name="図 3"/>
          <p:cNvPicPr>
            <a:picLocks noChangeAspect="1"/>
          </p:cNvPicPr>
          <p:nvPr/>
        </p:nvPicPr>
        <p:blipFill>
          <a:blip r:embed="rId4"/>
          <a:stretch>
            <a:fillRect/>
          </a:stretch>
        </p:blipFill>
        <p:spPr>
          <a:xfrm>
            <a:off x="3911097" y="1713145"/>
            <a:ext cx="5047307" cy="4665005"/>
          </a:xfrm>
          <a:prstGeom prst="rect">
            <a:avLst/>
          </a:prstGeom>
        </p:spPr>
      </p:pic>
      <p:sp>
        <p:nvSpPr>
          <p:cNvPr id="6" name="正方形/長方形 5"/>
          <p:cNvSpPr/>
          <p:nvPr/>
        </p:nvSpPr>
        <p:spPr>
          <a:xfrm>
            <a:off x="332007" y="6331565"/>
            <a:ext cx="3217484" cy="369332"/>
          </a:xfrm>
          <a:prstGeom prst="rect">
            <a:avLst/>
          </a:prstGeom>
        </p:spPr>
        <p:txBody>
          <a:bodyPr wrap="none">
            <a:spAutoFit/>
          </a:bodyPr>
          <a:lstStyle/>
          <a:p>
            <a:r>
              <a:rPr kumimoji="1" lang="en-US" altLang="ja-JP">
                <a:solidFill>
                  <a:prstClr val="black"/>
                </a:solidFill>
              </a:rPr>
              <a:t>http://jbjs.org/level-of-evidence</a:t>
            </a:r>
            <a:endParaRPr kumimoji="1" lang="ja-JP" altLang="en-US" dirty="0">
              <a:solidFill>
                <a:prstClr val="black"/>
              </a:solidFill>
            </a:endParaRPr>
          </a:p>
        </p:txBody>
      </p:sp>
    </p:spTree>
    <p:extLst>
      <p:ext uri="{BB962C8B-B14F-4D97-AF65-F5344CB8AC3E}">
        <p14:creationId xmlns:p14="http://schemas.microsoft.com/office/powerpoint/2010/main" val="3363006443"/>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Levels of evidence.jpeg"/>
          <p:cNvPicPr>
            <a:picLocks noChangeAspect="1"/>
          </p:cNvPicPr>
          <p:nvPr/>
        </p:nvPicPr>
        <p:blipFill rotWithShape="1">
          <a:blip r:embed="rId3">
            <a:extLst>
              <a:ext uri="{28A0092B-C50C-407E-A947-70E740481C1C}">
                <a14:useLocalDpi xmlns:a14="http://schemas.microsoft.com/office/drawing/2010/main" val="0"/>
              </a:ext>
            </a:extLst>
          </a:blip>
          <a:srcRect l="716" t="-223" r="1019" b="18320"/>
          <a:stretch/>
        </p:blipFill>
        <p:spPr bwMode="auto">
          <a:xfrm>
            <a:off x="1465655" y="1449561"/>
            <a:ext cx="6456127" cy="502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p:txBody>
          <a:bodyPr>
            <a:normAutofit/>
          </a:bodyPr>
          <a:lstStyle/>
          <a:p>
            <a:r>
              <a:rPr lang="en-US" altLang="ja-JP" sz="4000" dirty="0"/>
              <a:t>Level of Evidence – </a:t>
            </a:r>
            <a:r>
              <a:rPr lang="en-US" altLang="ja-JP" sz="3600" dirty="0" smtClean="0"/>
              <a:t>Type of Studies</a:t>
            </a:r>
            <a:endParaRPr lang="ja-JP" altLang="en-US" sz="4000" dirty="0"/>
          </a:p>
        </p:txBody>
      </p:sp>
      <p:sp>
        <p:nvSpPr>
          <p:cNvPr id="3" name="角丸四角形 2"/>
          <p:cNvSpPr/>
          <p:nvPr/>
        </p:nvSpPr>
        <p:spPr>
          <a:xfrm>
            <a:off x="2163778" y="1720158"/>
            <a:ext cx="5758004" cy="7514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endParaRPr>
          </a:p>
        </p:txBody>
      </p:sp>
      <p:sp>
        <p:nvSpPr>
          <p:cNvPr id="8" name="コンテンツ プレースホルダー 2"/>
          <p:cNvSpPr txBox="1">
            <a:spLocks/>
          </p:cNvSpPr>
          <p:nvPr/>
        </p:nvSpPr>
        <p:spPr>
          <a:xfrm>
            <a:off x="1465655" y="2651658"/>
            <a:ext cx="6609533" cy="3937424"/>
          </a:xfrm>
          <a:prstGeom prst="rect">
            <a:avLst/>
          </a:prstGeom>
          <a:solidFill>
            <a:schemeClr val="tx1">
              <a:lumMod val="50000"/>
              <a:lumOff val="50000"/>
            </a:schemeClr>
          </a:solidFill>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2800" b="1" dirty="0" smtClean="0">
                <a:solidFill>
                  <a:prstClr val="white"/>
                </a:solidFill>
              </a:rPr>
              <a:t>Therapeutic Studies</a:t>
            </a:r>
          </a:p>
          <a:p>
            <a:pPr lvl="1"/>
            <a:r>
              <a:rPr lang="en-US" altLang="ja-JP" sz="2400" dirty="0" smtClean="0">
                <a:solidFill>
                  <a:prstClr val="white"/>
                </a:solidFill>
              </a:rPr>
              <a:t>Investigation the Results of Treatment</a:t>
            </a:r>
          </a:p>
          <a:p>
            <a:r>
              <a:rPr lang="en-US" altLang="ja-JP" sz="2800" b="1" dirty="0" smtClean="0">
                <a:solidFill>
                  <a:prstClr val="white"/>
                </a:solidFill>
              </a:rPr>
              <a:t>Prognostic Studies </a:t>
            </a:r>
          </a:p>
          <a:p>
            <a:pPr lvl="1"/>
            <a:r>
              <a:rPr lang="en-US" altLang="ja-JP" sz="2400" dirty="0" smtClean="0">
                <a:solidFill>
                  <a:prstClr val="white"/>
                </a:solidFill>
              </a:rPr>
              <a:t>Investigating the Outcome of Disease</a:t>
            </a:r>
          </a:p>
          <a:p>
            <a:r>
              <a:rPr lang="en-US" altLang="ja-JP" sz="2800" b="1" dirty="0" smtClean="0">
                <a:solidFill>
                  <a:prstClr val="white"/>
                </a:solidFill>
              </a:rPr>
              <a:t>Diagnostic Studies</a:t>
            </a:r>
          </a:p>
          <a:p>
            <a:pPr lvl="1"/>
            <a:r>
              <a:rPr lang="en-US" altLang="ja-JP" sz="2400" dirty="0" smtClean="0">
                <a:solidFill>
                  <a:prstClr val="white"/>
                </a:solidFill>
              </a:rPr>
              <a:t>Investigating a Diagnostic Test</a:t>
            </a:r>
          </a:p>
          <a:p>
            <a:r>
              <a:rPr lang="en-US" altLang="ja-JP" sz="2800" b="1" dirty="0" smtClean="0">
                <a:solidFill>
                  <a:prstClr val="white"/>
                </a:solidFill>
              </a:rPr>
              <a:t>Economic and Decision Analyses</a:t>
            </a:r>
          </a:p>
          <a:p>
            <a:pPr lvl="1"/>
            <a:r>
              <a:rPr lang="en-US" altLang="ja-JP" sz="2400" dirty="0" smtClean="0">
                <a:solidFill>
                  <a:prstClr val="white"/>
                </a:solidFill>
              </a:rPr>
              <a:t>Developing an Economic or Decision Model</a:t>
            </a:r>
            <a:endParaRPr lang="ja-JP" altLang="en-US" sz="2400" dirty="0">
              <a:solidFill>
                <a:prstClr val="white"/>
              </a:solidFill>
            </a:endParaRPr>
          </a:p>
        </p:txBody>
      </p:sp>
    </p:spTree>
    <p:extLst>
      <p:ext uri="{BB962C8B-B14F-4D97-AF65-F5344CB8AC3E}">
        <p14:creationId xmlns:p14="http://schemas.microsoft.com/office/powerpoint/2010/main" val="3092698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Levels of evidence.jpeg"/>
          <p:cNvPicPr>
            <a:picLocks noChangeAspect="1"/>
          </p:cNvPicPr>
          <p:nvPr/>
        </p:nvPicPr>
        <p:blipFill rotWithShape="1">
          <a:blip r:embed="rId3">
            <a:extLst>
              <a:ext uri="{28A0092B-C50C-407E-A947-70E740481C1C}">
                <a14:useLocalDpi xmlns:a14="http://schemas.microsoft.com/office/drawing/2010/main" val="0"/>
              </a:ext>
            </a:extLst>
          </a:blip>
          <a:srcRect l="715" t="-223" r="672" b="83140"/>
          <a:stretch/>
        </p:blipFill>
        <p:spPr bwMode="auto">
          <a:xfrm>
            <a:off x="457200" y="1607757"/>
            <a:ext cx="8139062" cy="131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en-US" altLang="ja-JP" dirty="0"/>
              <a:t>Level of Evidence – Level </a:t>
            </a:r>
            <a:r>
              <a:rPr lang="en-US" altLang="ja-JP" dirty="0" smtClean="0"/>
              <a:t>I</a:t>
            </a:r>
            <a:endParaRPr lang="ja-JP" altLang="en-US" dirty="0"/>
          </a:p>
        </p:txBody>
      </p:sp>
      <p:pic>
        <p:nvPicPr>
          <p:cNvPr id="6" name="Picture 3" descr="Levels of evidence.jpeg"/>
          <p:cNvPicPr>
            <a:picLocks noChangeAspect="1"/>
          </p:cNvPicPr>
          <p:nvPr/>
        </p:nvPicPr>
        <p:blipFill rotWithShape="1">
          <a:blip r:embed="rId3">
            <a:extLst>
              <a:ext uri="{28A0092B-C50C-407E-A947-70E740481C1C}">
                <a14:useLocalDpi xmlns:a14="http://schemas.microsoft.com/office/drawing/2010/main" val="0"/>
              </a:ext>
            </a:extLst>
          </a:blip>
          <a:srcRect l="716" t="17152" r="1179" b="60795"/>
          <a:stretch/>
        </p:blipFill>
        <p:spPr bwMode="auto">
          <a:xfrm>
            <a:off x="719416" y="3092758"/>
            <a:ext cx="7739200" cy="162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4164594" y="4961298"/>
            <a:ext cx="4077270" cy="1200329"/>
          </a:xfrm>
          <a:prstGeom prst="rect">
            <a:avLst/>
          </a:prstGeom>
          <a:noFill/>
        </p:spPr>
        <p:txBody>
          <a:bodyPr wrap="none" rtlCol="0">
            <a:spAutoFit/>
          </a:bodyPr>
          <a:lstStyle/>
          <a:p>
            <a:r>
              <a:rPr kumimoji="1" lang="en-US" altLang="ja-JP" dirty="0" smtClean="0">
                <a:solidFill>
                  <a:prstClr val="black"/>
                </a:solidFill>
              </a:rPr>
              <a:t>e.g.</a:t>
            </a:r>
          </a:p>
          <a:p>
            <a:endParaRPr kumimoji="1" lang="en-US" altLang="ja-JP" dirty="0">
              <a:solidFill>
                <a:prstClr val="black"/>
              </a:solidFill>
            </a:endParaRPr>
          </a:p>
          <a:p>
            <a:r>
              <a:rPr kumimoji="1" lang="en-US" altLang="ja-JP" dirty="0" smtClean="0">
                <a:solidFill>
                  <a:prstClr val="black"/>
                </a:solidFill>
              </a:rPr>
              <a:t>Multicenter Randomized Controlled Trials</a:t>
            </a:r>
          </a:p>
          <a:p>
            <a:r>
              <a:rPr kumimoji="1" lang="en-US" altLang="ja-JP" dirty="0" smtClean="0">
                <a:solidFill>
                  <a:prstClr val="black"/>
                </a:solidFill>
              </a:rPr>
              <a:t>Systematic Review of Level 1 RCTs</a:t>
            </a:r>
            <a:endParaRPr kumimoji="1" lang="ja-JP" altLang="en-US" dirty="0">
              <a:solidFill>
                <a:prstClr val="black"/>
              </a:solidFill>
            </a:endParaRPr>
          </a:p>
        </p:txBody>
      </p:sp>
    </p:spTree>
    <p:extLst>
      <p:ext uri="{BB962C8B-B14F-4D97-AF65-F5344CB8AC3E}">
        <p14:creationId xmlns:p14="http://schemas.microsoft.com/office/powerpoint/2010/main" val="369773049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Levels of evidence.jpeg"/>
          <p:cNvPicPr>
            <a:picLocks noChangeAspect="1"/>
          </p:cNvPicPr>
          <p:nvPr/>
        </p:nvPicPr>
        <p:blipFill rotWithShape="1">
          <a:blip r:embed="rId3">
            <a:extLst>
              <a:ext uri="{28A0092B-C50C-407E-A947-70E740481C1C}">
                <a14:useLocalDpi xmlns:a14="http://schemas.microsoft.com/office/drawing/2010/main" val="0"/>
              </a:ext>
            </a:extLst>
          </a:blip>
          <a:srcRect l="715" t="-223" r="672" b="83140"/>
          <a:stretch/>
        </p:blipFill>
        <p:spPr bwMode="auto">
          <a:xfrm>
            <a:off x="457200" y="1607757"/>
            <a:ext cx="8139062" cy="131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en-US" altLang="ja-JP" dirty="0"/>
              <a:t>Level of Evidence – Level </a:t>
            </a:r>
            <a:r>
              <a:rPr lang="en-US" altLang="ja-JP" dirty="0" smtClean="0"/>
              <a:t>II</a:t>
            </a:r>
            <a:endParaRPr lang="ja-JP" altLang="en-US" dirty="0"/>
          </a:p>
        </p:txBody>
      </p:sp>
      <p:pic>
        <p:nvPicPr>
          <p:cNvPr id="6" name="Picture 3" descr="Levels of evidence.jpeg"/>
          <p:cNvPicPr>
            <a:picLocks noChangeAspect="1"/>
          </p:cNvPicPr>
          <p:nvPr/>
        </p:nvPicPr>
        <p:blipFill rotWithShape="1">
          <a:blip r:embed="rId3">
            <a:extLst>
              <a:ext uri="{28A0092B-C50C-407E-A947-70E740481C1C}">
                <a14:useLocalDpi xmlns:a14="http://schemas.microsoft.com/office/drawing/2010/main" val="0"/>
              </a:ext>
            </a:extLst>
          </a:blip>
          <a:srcRect l="716" t="38591" r="1179" b="41125"/>
          <a:stretch/>
        </p:blipFill>
        <p:spPr bwMode="auto">
          <a:xfrm>
            <a:off x="657130" y="3114149"/>
            <a:ext cx="7974973" cy="153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4789283" y="4961298"/>
            <a:ext cx="3579441" cy="1477328"/>
          </a:xfrm>
          <a:prstGeom prst="rect">
            <a:avLst/>
          </a:prstGeom>
          <a:noFill/>
        </p:spPr>
        <p:txBody>
          <a:bodyPr wrap="none" rtlCol="0">
            <a:spAutoFit/>
          </a:bodyPr>
          <a:lstStyle/>
          <a:p>
            <a:r>
              <a:rPr kumimoji="1" lang="en-US" altLang="ja-JP" dirty="0" smtClean="0">
                <a:solidFill>
                  <a:prstClr val="black"/>
                </a:solidFill>
              </a:rPr>
              <a:t>e.g.</a:t>
            </a:r>
          </a:p>
          <a:p>
            <a:endParaRPr kumimoji="1" lang="en-US" altLang="ja-JP" dirty="0">
              <a:solidFill>
                <a:prstClr val="black"/>
              </a:solidFill>
            </a:endParaRPr>
          </a:p>
          <a:p>
            <a:r>
              <a:rPr kumimoji="1" lang="en-US" altLang="ja-JP" dirty="0" smtClean="0">
                <a:solidFill>
                  <a:prstClr val="black"/>
                </a:solidFill>
              </a:rPr>
              <a:t>Prospective Cohort Studies</a:t>
            </a:r>
          </a:p>
          <a:p>
            <a:r>
              <a:rPr kumimoji="1" lang="en-US" altLang="ja-JP" dirty="0" smtClean="0">
                <a:solidFill>
                  <a:prstClr val="black"/>
                </a:solidFill>
              </a:rPr>
              <a:t>Poor-quality RCTs</a:t>
            </a:r>
          </a:p>
          <a:p>
            <a:r>
              <a:rPr kumimoji="1" lang="en-US" altLang="ja-JP" dirty="0" smtClean="0">
                <a:solidFill>
                  <a:prstClr val="black"/>
                </a:solidFill>
              </a:rPr>
              <a:t>Systematic Review of Level II studies</a:t>
            </a:r>
            <a:endParaRPr kumimoji="1" lang="ja-JP" altLang="en-US" dirty="0">
              <a:solidFill>
                <a:prstClr val="black"/>
              </a:solidFill>
            </a:endParaRPr>
          </a:p>
        </p:txBody>
      </p:sp>
    </p:spTree>
    <p:extLst>
      <p:ext uri="{BB962C8B-B14F-4D97-AF65-F5344CB8AC3E}">
        <p14:creationId xmlns:p14="http://schemas.microsoft.com/office/powerpoint/2010/main" val="36574073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Symposium 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Critical Principles of Medical Writing –</a:t>
            </a:r>
          </a:p>
          <a:p>
            <a:pPr marL="0" indent="0">
              <a:buNone/>
            </a:pPr>
            <a:r>
              <a:rPr lang="en-US" dirty="0" smtClean="0"/>
              <a:t> </a:t>
            </a:r>
            <a:r>
              <a:rPr lang="en-US" dirty="0" err="1" smtClean="0"/>
              <a:t>Eng</a:t>
            </a:r>
            <a:r>
              <a:rPr lang="en-US" dirty="0" smtClean="0"/>
              <a:t> Lee </a:t>
            </a:r>
            <a:r>
              <a:rPr lang="en-US" dirty="0" err="1" smtClean="0"/>
              <a:t>MD,PhD</a:t>
            </a:r>
            <a:endParaRPr lang="en-US" dirty="0" smtClean="0"/>
          </a:p>
          <a:p>
            <a:r>
              <a:rPr lang="en-US" dirty="0" smtClean="0"/>
              <a:t>Preparing a Manuscript for Publication</a:t>
            </a:r>
          </a:p>
          <a:p>
            <a:pPr marL="0" indent="0">
              <a:buNone/>
            </a:pPr>
            <a:r>
              <a:rPr lang="en-US" dirty="0" smtClean="0"/>
              <a:t> </a:t>
            </a:r>
            <a:r>
              <a:rPr lang="en-US" dirty="0" err="1" smtClean="0"/>
              <a:t>Dasiuke</a:t>
            </a:r>
            <a:r>
              <a:rPr lang="en-US" dirty="0" smtClean="0"/>
              <a:t> Togawa MD</a:t>
            </a:r>
          </a:p>
          <a:p>
            <a:r>
              <a:rPr lang="en-US" dirty="0" smtClean="0"/>
              <a:t>Methodologic Considerations</a:t>
            </a:r>
          </a:p>
          <a:p>
            <a:pPr marL="0" indent="0">
              <a:buNone/>
            </a:pPr>
            <a:r>
              <a:rPr lang="en-US" dirty="0" smtClean="0"/>
              <a:t> Marc Swiontkowski MD</a:t>
            </a:r>
          </a:p>
          <a:p>
            <a:r>
              <a:rPr lang="en-US" dirty="0" smtClean="0"/>
              <a:t>Why Participate in the Peer Review Process?</a:t>
            </a:r>
          </a:p>
          <a:p>
            <a:pPr marL="0" indent="0">
              <a:buNone/>
            </a:pPr>
            <a:r>
              <a:rPr lang="en-US" dirty="0" smtClean="0"/>
              <a:t> Dr.’s Lee, Togawa, Swiontkowski</a:t>
            </a:r>
            <a:endParaRPr lang="en-US" dirty="0"/>
          </a:p>
        </p:txBody>
      </p:sp>
    </p:spTree>
    <p:extLst>
      <p:ext uri="{BB962C8B-B14F-4D97-AF65-F5344CB8AC3E}">
        <p14:creationId xmlns:p14="http://schemas.microsoft.com/office/powerpoint/2010/main" val="99176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Levels of evidence.jpeg"/>
          <p:cNvPicPr>
            <a:picLocks noChangeAspect="1"/>
          </p:cNvPicPr>
          <p:nvPr/>
        </p:nvPicPr>
        <p:blipFill rotWithShape="1">
          <a:blip r:embed="rId3">
            <a:extLst>
              <a:ext uri="{28A0092B-C50C-407E-A947-70E740481C1C}">
                <a14:useLocalDpi xmlns:a14="http://schemas.microsoft.com/office/drawing/2010/main" val="0"/>
              </a:ext>
            </a:extLst>
          </a:blip>
          <a:srcRect l="715" t="-223" r="672" b="83140"/>
          <a:stretch/>
        </p:blipFill>
        <p:spPr bwMode="auto">
          <a:xfrm>
            <a:off x="457200" y="1698289"/>
            <a:ext cx="8139062" cy="131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en-US" altLang="ja-JP" dirty="0"/>
              <a:t>Level of Evidence – Level </a:t>
            </a:r>
            <a:r>
              <a:rPr lang="en-US" altLang="ja-JP" dirty="0" smtClean="0"/>
              <a:t>III</a:t>
            </a:r>
            <a:endParaRPr lang="ja-JP" altLang="en-US" dirty="0"/>
          </a:p>
        </p:txBody>
      </p:sp>
      <p:pic>
        <p:nvPicPr>
          <p:cNvPr id="6" name="Picture 3" descr="Levels of evidence.jpeg"/>
          <p:cNvPicPr>
            <a:picLocks noChangeAspect="1"/>
          </p:cNvPicPr>
          <p:nvPr/>
        </p:nvPicPr>
        <p:blipFill rotWithShape="1">
          <a:blip r:embed="rId3">
            <a:extLst>
              <a:ext uri="{28A0092B-C50C-407E-A947-70E740481C1C}">
                <a14:useLocalDpi xmlns:a14="http://schemas.microsoft.com/office/drawing/2010/main" val="0"/>
              </a:ext>
            </a:extLst>
          </a:blip>
          <a:srcRect l="716" t="58755" r="1179" b="27406"/>
          <a:stretch/>
        </p:blipFill>
        <p:spPr bwMode="auto">
          <a:xfrm>
            <a:off x="621289" y="3295459"/>
            <a:ext cx="7974973" cy="105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4716855" y="4753068"/>
            <a:ext cx="3637150" cy="1477328"/>
          </a:xfrm>
          <a:prstGeom prst="rect">
            <a:avLst/>
          </a:prstGeom>
          <a:noFill/>
        </p:spPr>
        <p:txBody>
          <a:bodyPr wrap="none" rtlCol="0">
            <a:spAutoFit/>
          </a:bodyPr>
          <a:lstStyle/>
          <a:p>
            <a:r>
              <a:rPr kumimoji="1" lang="en-US" altLang="ja-JP" dirty="0" smtClean="0">
                <a:solidFill>
                  <a:prstClr val="black"/>
                </a:solidFill>
              </a:rPr>
              <a:t>e.g.</a:t>
            </a:r>
          </a:p>
          <a:p>
            <a:endParaRPr kumimoji="1" lang="en-US" altLang="ja-JP" dirty="0">
              <a:solidFill>
                <a:prstClr val="black"/>
              </a:solidFill>
            </a:endParaRPr>
          </a:p>
          <a:p>
            <a:r>
              <a:rPr kumimoji="1" lang="en-US" altLang="ja-JP" dirty="0" smtClean="0">
                <a:solidFill>
                  <a:prstClr val="black"/>
                </a:solidFill>
              </a:rPr>
              <a:t>Case-control Studies</a:t>
            </a:r>
          </a:p>
          <a:p>
            <a:r>
              <a:rPr kumimoji="1" lang="en-US" altLang="ja-JP" dirty="0" smtClean="0">
                <a:solidFill>
                  <a:prstClr val="black"/>
                </a:solidFill>
              </a:rPr>
              <a:t>Study of non-consecutive patients</a:t>
            </a:r>
          </a:p>
          <a:p>
            <a:r>
              <a:rPr kumimoji="1" lang="en-US" altLang="ja-JP" dirty="0" smtClean="0">
                <a:solidFill>
                  <a:prstClr val="black"/>
                </a:solidFill>
              </a:rPr>
              <a:t>Systematic Review of Level III studies</a:t>
            </a:r>
            <a:endParaRPr kumimoji="1" lang="ja-JP" altLang="en-US" dirty="0">
              <a:solidFill>
                <a:prstClr val="black"/>
              </a:solidFill>
            </a:endParaRPr>
          </a:p>
        </p:txBody>
      </p:sp>
    </p:spTree>
    <p:extLst>
      <p:ext uri="{BB962C8B-B14F-4D97-AF65-F5344CB8AC3E}">
        <p14:creationId xmlns:p14="http://schemas.microsoft.com/office/powerpoint/2010/main" val="1143135576"/>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Levels of evidence.jpeg"/>
          <p:cNvPicPr>
            <a:picLocks noChangeAspect="1"/>
          </p:cNvPicPr>
          <p:nvPr/>
        </p:nvPicPr>
        <p:blipFill rotWithShape="1">
          <a:blip r:embed="rId3">
            <a:extLst>
              <a:ext uri="{28A0092B-C50C-407E-A947-70E740481C1C}">
                <a14:useLocalDpi xmlns:a14="http://schemas.microsoft.com/office/drawing/2010/main" val="0"/>
              </a:ext>
            </a:extLst>
          </a:blip>
          <a:srcRect l="715" t="-223" r="672" b="83140"/>
          <a:stretch/>
        </p:blipFill>
        <p:spPr bwMode="auto">
          <a:xfrm>
            <a:off x="457200" y="1698289"/>
            <a:ext cx="8139062" cy="131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en-US" altLang="ja-JP" dirty="0"/>
              <a:t>Level of Evidence – Level </a:t>
            </a:r>
            <a:r>
              <a:rPr lang="en-US" altLang="ja-JP" dirty="0" smtClean="0"/>
              <a:t>IV </a:t>
            </a:r>
            <a:r>
              <a:rPr lang="en-US" altLang="ja-JP" sz="3600" dirty="0" smtClean="0"/>
              <a:t>&amp;</a:t>
            </a:r>
            <a:r>
              <a:rPr lang="en-US" altLang="ja-JP" dirty="0" smtClean="0"/>
              <a:t> V</a:t>
            </a:r>
            <a:endParaRPr lang="ja-JP" altLang="en-US" dirty="0"/>
          </a:p>
        </p:txBody>
      </p:sp>
      <p:pic>
        <p:nvPicPr>
          <p:cNvPr id="6" name="Picture 3" descr="Levels of evidence.jpeg"/>
          <p:cNvPicPr>
            <a:picLocks noChangeAspect="1"/>
          </p:cNvPicPr>
          <p:nvPr/>
        </p:nvPicPr>
        <p:blipFill rotWithShape="1">
          <a:blip r:embed="rId3">
            <a:extLst>
              <a:ext uri="{28A0092B-C50C-407E-A947-70E740481C1C}">
                <a14:useLocalDpi xmlns:a14="http://schemas.microsoft.com/office/drawing/2010/main" val="0"/>
              </a:ext>
            </a:extLst>
          </a:blip>
          <a:srcRect l="716" t="72475" r="1179" b="18100"/>
          <a:stretch/>
        </p:blipFill>
        <p:spPr bwMode="auto">
          <a:xfrm>
            <a:off x="621289" y="3168592"/>
            <a:ext cx="7974973" cy="71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530754" y="4753068"/>
            <a:ext cx="3879524" cy="923330"/>
          </a:xfrm>
          <a:prstGeom prst="rect">
            <a:avLst/>
          </a:prstGeom>
          <a:noFill/>
        </p:spPr>
        <p:txBody>
          <a:bodyPr wrap="none" rtlCol="0">
            <a:spAutoFit/>
          </a:bodyPr>
          <a:lstStyle/>
          <a:p>
            <a:r>
              <a:rPr kumimoji="1" lang="en-US" altLang="ja-JP" dirty="0" smtClean="0">
                <a:solidFill>
                  <a:prstClr val="black"/>
                </a:solidFill>
              </a:rPr>
              <a:t>e.g.  Level IV</a:t>
            </a:r>
          </a:p>
          <a:p>
            <a:endParaRPr kumimoji="1" lang="en-US" altLang="ja-JP" dirty="0">
              <a:solidFill>
                <a:prstClr val="black"/>
              </a:solidFill>
            </a:endParaRPr>
          </a:p>
          <a:p>
            <a:r>
              <a:rPr kumimoji="1" lang="en-US" altLang="ja-JP" dirty="0" smtClean="0">
                <a:solidFill>
                  <a:prstClr val="black"/>
                </a:solidFill>
              </a:rPr>
              <a:t>Case Series with no or historical control</a:t>
            </a:r>
          </a:p>
        </p:txBody>
      </p:sp>
      <p:sp>
        <p:nvSpPr>
          <p:cNvPr id="4" name="テキスト ボックス 3"/>
          <p:cNvSpPr txBox="1"/>
          <p:nvPr/>
        </p:nvSpPr>
        <p:spPr>
          <a:xfrm>
            <a:off x="1469375" y="6167261"/>
            <a:ext cx="7217425" cy="369332"/>
          </a:xfrm>
          <a:prstGeom prst="rect">
            <a:avLst/>
          </a:prstGeom>
          <a:solidFill>
            <a:srgbClr val="006600"/>
          </a:solidFill>
        </p:spPr>
        <p:txBody>
          <a:bodyPr wrap="none" rtlCol="0">
            <a:spAutoFit/>
          </a:bodyPr>
          <a:lstStyle/>
          <a:p>
            <a:r>
              <a:rPr kumimoji="1" lang="en-US" altLang="ja-JP" dirty="0" smtClean="0">
                <a:solidFill>
                  <a:prstClr val="white"/>
                </a:solidFill>
              </a:rPr>
              <a:t>Manuscript with higher evidence level has a greater chance of publication…</a:t>
            </a:r>
            <a:endParaRPr kumimoji="1" lang="ja-JP" altLang="en-US" dirty="0">
              <a:solidFill>
                <a:prstClr val="white"/>
              </a:solidFill>
            </a:endParaRPr>
          </a:p>
        </p:txBody>
      </p:sp>
    </p:spTree>
    <p:extLst>
      <p:ext uri="{BB962C8B-B14F-4D97-AF65-F5344CB8AC3E}">
        <p14:creationId xmlns:p14="http://schemas.microsoft.com/office/powerpoint/2010/main" val="606536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Levels of evidence.jpeg"/>
          <p:cNvPicPr>
            <a:picLocks noChangeAspect="1"/>
          </p:cNvPicPr>
          <p:nvPr/>
        </p:nvPicPr>
        <p:blipFill rotWithShape="1">
          <a:blip r:embed="rId3">
            <a:extLst>
              <a:ext uri="{28A0092B-C50C-407E-A947-70E740481C1C}">
                <a14:useLocalDpi xmlns:a14="http://schemas.microsoft.com/office/drawing/2010/main" val="0"/>
              </a:ext>
            </a:extLst>
          </a:blip>
          <a:srcRect l="716" t="-223" r="1019" b="18320"/>
          <a:stretch/>
        </p:blipFill>
        <p:spPr bwMode="auto">
          <a:xfrm>
            <a:off x="1465655" y="1449561"/>
            <a:ext cx="6456127" cy="502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p:txBody>
          <a:bodyPr>
            <a:normAutofit/>
          </a:bodyPr>
          <a:lstStyle/>
          <a:p>
            <a:r>
              <a:rPr lang="en-US" altLang="ja-JP" sz="4000" dirty="0"/>
              <a:t>Level of </a:t>
            </a:r>
            <a:r>
              <a:rPr lang="en-US" altLang="ja-JP" sz="4000" dirty="0" smtClean="0"/>
              <a:t>Evidence</a:t>
            </a:r>
            <a:endParaRPr lang="ja-JP" altLang="en-US" sz="4000" dirty="0"/>
          </a:p>
        </p:txBody>
      </p:sp>
    </p:spTree>
    <p:extLst>
      <p:ext uri="{BB962C8B-B14F-4D97-AF65-F5344CB8AC3E}">
        <p14:creationId xmlns:p14="http://schemas.microsoft.com/office/powerpoint/2010/main" val="234326437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093" y="1509786"/>
            <a:ext cx="4947719" cy="1143000"/>
          </a:xfrm>
        </p:spPr>
        <p:txBody>
          <a:bodyPr>
            <a:normAutofit fontScale="90000"/>
          </a:bodyPr>
          <a:lstStyle/>
          <a:p>
            <a:pPr algn="l"/>
            <a:r>
              <a:rPr kumimoji="1" lang="en-US" altLang="ja-JP" dirty="0" smtClean="0">
                <a:solidFill>
                  <a:schemeClr val="tx2">
                    <a:lumMod val="60000"/>
                    <a:lumOff val="40000"/>
                  </a:schemeClr>
                </a:solidFill>
              </a:rPr>
              <a:t>Preparing a Manuscript for Publication</a:t>
            </a:r>
            <a:endParaRPr kumimoji="1" lang="ja-JP" altLang="en-US" dirty="0">
              <a:solidFill>
                <a:schemeClr val="tx2">
                  <a:lumMod val="60000"/>
                  <a:lumOff val="40000"/>
                </a:schemeClr>
              </a:solidFill>
            </a:endParaRPr>
          </a:p>
        </p:txBody>
      </p:sp>
      <p:sp>
        <p:nvSpPr>
          <p:cNvPr id="3" name="コンテンツ プレースホルダー 2"/>
          <p:cNvSpPr>
            <a:spLocks noGrp="1"/>
          </p:cNvSpPr>
          <p:nvPr>
            <p:ph idx="1"/>
          </p:nvPr>
        </p:nvSpPr>
        <p:spPr>
          <a:xfrm>
            <a:off x="694064" y="3730028"/>
            <a:ext cx="5472820" cy="1883121"/>
          </a:xfrm>
        </p:spPr>
        <p:txBody>
          <a:bodyPr/>
          <a:lstStyle/>
          <a:p>
            <a:r>
              <a:rPr kumimoji="1" lang="en-US" altLang="ja-JP" dirty="0" smtClean="0"/>
              <a:t>Level of Evidence</a:t>
            </a:r>
          </a:p>
          <a:p>
            <a:r>
              <a:rPr lang="en-US" altLang="ja-JP" dirty="0" smtClean="0"/>
              <a:t>Sex &amp; Gender considerations</a:t>
            </a:r>
          </a:p>
          <a:p>
            <a:r>
              <a:rPr lang="en-US" altLang="ja-JP" dirty="0" smtClean="0"/>
              <a:t>Manuscript Preparations</a:t>
            </a:r>
          </a:p>
        </p:txBody>
      </p:sp>
      <p:pic>
        <p:nvPicPr>
          <p:cNvPr id="4" name="図 3" descr="圧迫骨折３４.jpg"/>
          <p:cNvPicPr>
            <a:picLocks noChangeAspect="1"/>
          </p:cNvPicPr>
          <p:nvPr/>
        </p:nvPicPr>
        <p:blipFill>
          <a:blip r:embed="rId3" cstate="print">
            <a:lum bright="17000"/>
          </a:blip>
          <a:stretch>
            <a:fillRect/>
          </a:stretch>
        </p:blipFill>
        <p:spPr>
          <a:xfrm>
            <a:off x="6166884" y="0"/>
            <a:ext cx="2977116" cy="6858000"/>
          </a:xfrm>
          <a:prstGeom prst="rect">
            <a:avLst/>
          </a:prstGeom>
        </p:spPr>
      </p:pic>
    </p:spTree>
    <p:extLst>
      <p:ext uri="{BB962C8B-B14F-4D97-AF65-F5344CB8AC3E}">
        <p14:creationId xmlns:p14="http://schemas.microsoft.com/office/powerpoint/2010/main" val="1652079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3556" dirty="0" smtClean="0">
                <a:ea typeface="+mj-ea"/>
              </a:rPr>
              <a:t>Sex </a:t>
            </a:r>
            <a:r>
              <a:rPr lang="en-US" sz="3556" dirty="0">
                <a:ea typeface="+mj-ea"/>
              </a:rPr>
              <a:t>and Gender Considerations</a:t>
            </a:r>
            <a:endParaRPr lang="en-US" dirty="0">
              <a:ea typeface="+mj-ea"/>
              <a:cs typeface="+mj-cs"/>
            </a:endParaRPr>
          </a:p>
        </p:txBody>
      </p:sp>
      <p:sp>
        <p:nvSpPr>
          <p:cNvPr id="10243" name="Content Placeholder 3"/>
          <p:cNvSpPr>
            <a:spLocks noGrp="1"/>
          </p:cNvSpPr>
          <p:nvPr>
            <p:ph idx="1"/>
          </p:nvPr>
        </p:nvSpPr>
        <p:spPr>
          <a:xfrm>
            <a:off x="4839757" y="2046292"/>
            <a:ext cx="4037543" cy="4151489"/>
          </a:xfrm>
        </p:spPr>
        <p:txBody>
          <a:bodyPr>
            <a:normAutofit/>
          </a:bodyPr>
          <a:lstStyle/>
          <a:p>
            <a:r>
              <a:rPr lang="en-US" altLang="en-US" sz="2489" dirty="0">
                <a:ea typeface="MS PGothic" panose="020B0600070205080204" pitchFamily="50" charset="-128"/>
              </a:rPr>
              <a:t>Disease prevalence differs </a:t>
            </a:r>
            <a:r>
              <a:rPr lang="en-US" altLang="en-US" sz="2489" dirty="0" smtClean="0">
                <a:ea typeface="MS PGothic" panose="020B0600070205080204" pitchFamily="50" charset="-128"/>
              </a:rPr>
              <a:t>between </a:t>
            </a:r>
            <a:r>
              <a:rPr lang="en-US" altLang="en-US" sz="2489" dirty="0">
                <a:ea typeface="MS PGothic" panose="020B0600070205080204" pitchFamily="50" charset="-128"/>
              </a:rPr>
              <a:t>men and women</a:t>
            </a:r>
          </a:p>
          <a:p>
            <a:r>
              <a:rPr lang="en-US" altLang="en-US" sz="2489" b="1" dirty="0" smtClean="0">
                <a:ea typeface="MS PGothic" panose="020B0600070205080204" pitchFamily="50" charset="-128"/>
              </a:rPr>
              <a:t>Sex</a:t>
            </a:r>
            <a:r>
              <a:rPr lang="en-US" altLang="en-US" sz="2489" b="1" dirty="0">
                <a:ea typeface="MS PGothic" panose="020B0600070205080204" pitchFamily="50" charset="-128"/>
              </a:rPr>
              <a:t>: </a:t>
            </a:r>
            <a:r>
              <a:rPr lang="en-US" altLang="en-US" sz="2489" dirty="0">
                <a:ea typeface="MS PGothic" panose="020B0600070205080204" pitchFamily="50" charset="-128"/>
              </a:rPr>
              <a:t>Chromosomes</a:t>
            </a:r>
          </a:p>
          <a:p>
            <a:r>
              <a:rPr lang="en-US" altLang="en-US" sz="2489" b="1" dirty="0">
                <a:ea typeface="MS PGothic" panose="020B0600070205080204" pitchFamily="50" charset="-128"/>
              </a:rPr>
              <a:t>Gender: </a:t>
            </a:r>
            <a:r>
              <a:rPr lang="en-US" altLang="en-US" sz="2489" dirty="0">
                <a:ea typeface="MS PGothic" panose="020B0600070205080204" pitchFamily="50" charset="-128"/>
              </a:rPr>
              <a:t>a person’s self </a:t>
            </a:r>
            <a:r>
              <a:rPr lang="en-US" altLang="en-US" sz="2489" dirty="0" smtClean="0">
                <a:ea typeface="MS PGothic" panose="020B0600070205080204" pitchFamily="50" charset="-128"/>
              </a:rPr>
              <a:t>representation </a:t>
            </a:r>
            <a:r>
              <a:rPr lang="en-US" altLang="en-US" sz="2489" dirty="0">
                <a:ea typeface="MS PGothic" panose="020B0600070205080204" pitchFamily="50" charset="-128"/>
              </a:rPr>
              <a:t>as male </a:t>
            </a:r>
            <a:r>
              <a:rPr lang="en-US" altLang="en-US" sz="2489" dirty="0" smtClean="0">
                <a:ea typeface="MS PGothic" panose="020B0600070205080204" pitchFamily="50" charset="-128"/>
              </a:rPr>
              <a:t>or female</a:t>
            </a:r>
            <a:endParaRPr lang="en-US" altLang="en-US" sz="2489" dirty="0">
              <a:ea typeface="MS PGothic" panose="020B0600070205080204" pitchFamily="50" charset="-128"/>
            </a:endParaRPr>
          </a:p>
        </p:txBody>
      </p:sp>
      <p:pic>
        <p:nvPicPr>
          <p:cNvPr id="15363" name="Picture 2"/>
          <p:cNvPicPr>
            <a:picLocks noChangeAspect="1" noChangeArrowheads="1"/>
          </p:cNvPicPr>
          <p:nvPr/>
        </p:nvPicPr>
        <p:blipFill rotWithShape="1">
          <a:blip r:embed="rId3"/>
          <a:srcRect l="19766" t="12845" r="38094" b="38519"/>
          <a:stretch/>
        </p:blipFill>
        <p:spPr bwMode="auto">
          <a:xfrm>
            <a:off x="358450" y="1935392"/>
            <a:ext cx="4019940" cy="377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正方形/長方形 1"/>
          <p:cNvSpPr/>
          <p:nvPr/>
        </p:nvSpPr>
        <p:spPr>
          <a:xfrm>
            <a:off x="2896945" y="6197781"/>
            <a:ext cx="5789855" cy="369332"/>
          </a:xfrm>
          <a:prstGeom prst="rect">
            <a:avLst/>
          </a:prstGeom>
        </p:spPr>
        <p:txBody>
          <a:bodyPr wrap="none">
            <a:spAutoFit/>
          </a:bodyPr>
          <a:lstStyle/>
          <a:p>
            <a:r>
              <a:rPr kumimoji="1" lang="en-US" altLang="ja-JP" dirty="0" err="1" smtClean="0">
                <a:solidFill>
                  <a:prstClr val="black"/>
                </a:solidFill>
              </a:rPr>
              <a:t>Tossi</a:t>
            </a:r>
            <a:r>
              <a:rPr kumimoji="1" lang="en-US" altLang="ja-JP" dirty="0" smtClean="0">
                <a:solidFill>
                  <a:prstClr val="black"/>
                </a:solidFill>
              </a:rPr>
              <a:t>, LL, et al. J </a:t>
            </a:r>
            <a:r>
              <a:rPr kumimoji="1" lang="en-US" altLang="ja-JP" dirty="0">
                <a:solidFill>
                  <a:prstClr val="black"/>
                </a:solidFill>
              </a:rPr>
              <a:t>Bone Joint </a:t>
            </a:r>
            <a:r>
              <a:rPr kumimoji="1" lang="en-US" altLang="ja-JP" dirty="0" err="1">
                <a:solidFill>
                  <a:prstClr val="black"/>
                </a:solidFill>
              </a:rPr>
              <a:t>Surg</a:t>
            </a:r>
            <a:r>
              <a:rPr kumimoji="1" lang="en-US" altLang="ja-JP" dirty="0">
                <a:solidFill>
                  <a:prstClr val="black"/>
                </a:solidFill>
              </a:rPr>
              <a:t> Am. 2005 Jul;87(7):1631-47.</a:t>
            </a:r>
            <a:endParaRPr kumimoji="1" lang="ja-JP" altLang="en-US" dirty="0">
              <a:solidFill>
                <a:prstClr val="black"/>
              </a:solidFill>
            </a:endParaRPr>
          </a:p>
        </p:txBody>
      </p:sp>
    </p:spTree>
    <p:extLst>
      <p:ext uri="{BB962C8B-B14F-4D97-AF65-F5344CB8AC3E}">
        <p14:creationId xmlns:p14="http://schemas.microsoft.com/office/powerpoint/2010/main" val="1110034458"/>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4556"/>
            <a:ext cx="8229600" cy="1143000"/>
          </a:xfrm>
        </p:spPr>
        <p:txBody>
          <a:bodyPr/>
          <a:lstStyle/>
          <a:p>
            <a:r>
              <a:rPr kumimoji="1" lang="en-US" altLang="ja-JP" dirty="0" smtClean="0"/>
              <a:t>NIH announcement      </a:t>
            </a:r>
            <a:r>
              <a:rPr kumimoji="1" lang="en-US" altLang="ja-JP" sz="2400" dirty="0" smtClean="0"/>
              <a:t>Sep.23, 2014 </a:t>
            </a:r>
            <a:endParaRPr kumimoji="1" lang="ja-JP" alt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2171700"/>
            <a:ext cx="84677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207394"/>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In the abstract,</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07750882"/>
              </p:ext>
            </p:extLst>
          </p:nvPr>
        </p:nvGraphicFramePr>
        <p:xfrm>
          <a:off x="1284789" y="2866542"/>
          <a:ext cx="5943599" cy="3105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497712" y="2138671"/>
            <a:ext cx="7981544" cy="369332"/>
          </a:xfrm>
          <a:prstGeom prst="rect">
            <a:avLst/>
          </a:prstGeom>
          <a:noFill/>
        </p:spPr>
        <p:txBody>
          <a:bodyPr wrap="none" rtlCol="0">
            <a:spAutoFit/>
          </a:bodyPr>
          <a:lstStyle/>
          <a:p>
            <a:r>
              <a:rPr kumimoji="1" lang="en-US" altLang="ja-JP" dirty="0" smtClean="0">
                <a:solidFill>
                  <a:prstClr val="black"/>
                </a:solidFill>
              </a:rPr>
              <a:t>300 patients (128 males, 172 females, average age 58) were recruited in this study. </a:t>
            </a:r>
            <a:endParaRPr kumimoji="1" lang="ja-JP" altLang="en-US" dirty="0">
              <a:solidFill>
                <a:prstClr val="black"/>
              </a:solidFill>
            </a:endParaRPr>
          </a:p>
        </p:txBody>
      </p:sp>
      <p:sp>
        <p:nvSpPr>
          <p:cNvPr id="6" name="テキスト ボックス 5"/>
          <p:cNvSpPr txBox="1"/>
          <p:nvPr/>
        </p:nvSpPr>
        <p:spPr>
          <a:xfrm>
            <a:off x="381965" y="1597835"/>
            <a:ext cx="453714" cy="369332"/>
          </a:xfrm>
          <a:prstGeom prst="rect">
            <a:avLst/>
          </a:prstGeom>
          <a:noFill/>
        </p:spPr>
        <p:txBody>
          <a:bodyPr wrap="none" rtlCol="0">
            <a:spAutoFit/>
          </a:bodyPr>
          <a:lstStyle/>
          <a:p>
            <a:r>
              <a:rPr kumimoji="1" lang="en-US" altLang="ja-JP" dirty="0" smtClean="0">
                <a:solidFill>
                  <a:prstClr val="black"/>
                </a:solidFill>
              </a:rPr>
              <a:t>Ex.</a:t>
            </a:r>
            <a:endParaRPr kumimoji="1" lang="ja-JP" altLang="en-US" dirty="0">
              <a:solidFill>
                <a:prstClr val="black"/>
              </a:solidFill>
            </a:endParaRPr>
          </a:p>
        </p:txBody>
      </p:sp>
      <p:sp>
        <p:nvSpPr>
          <p:cNvPr id="7" name="テキスト ボックス 6"/>
          <p:cNvSpPr txBox="1"/>
          <p:nvPr/>
        </p:nvSpPr>
        <p:spPr>
          <a:xfrm>
            <a:off x="2460493" y="6142177"/>
            <a:ext cx="6378093" cy="369332"/>
          </a:xfrm>
          <a:prstGeom prst="rect">
            <a:avLst/>
          </a:prstGeom>
          <a:noFill/>
        </p:spPr>
        <p:txBody>
          <a:bodyPr wrap="none" rtlCol="0">
            <a:spAutoFit/>
          </a:bodyPr>
          <a:lstStyle/>
          <a:p>
            <a:r>
              <a:rPr kumimoji="1" lang="en-US" altLang="ja-JP" dirty="0">
                <a:solidFill>
                  <a:prstClr val="black"/>
                </a:solidFill>
              </a:rPr>
              <a:t>v</a:t>
            </a:r>
            <a:r>
              <a:rPr kumimoji="1" lang="en-US" altLang="ja-JP" dirty="0" smtClean="0">
                <a:solidFill>
                  <a:prstClr val="black"/>
                </a:solidFill>
              </a:rPr>
              <a:t>ery rare to considerate the mechanisms that causes differences… </a:t>
            </a:r>
            <a:endParaRPr kumimoji="1" lang="ja-JP" altLang="en-US" dirty="0">
              <a:solidFill>
                <a:prstClr val="black"/>
              </a:solidFill>
            </a:endParaRPr>
          </a:p>
        </p:txBody>
      </p:sp>
    </p:spTree>
    <p:extLst>
      <p:ext uri="{BB962C8B-B14F-4D97-AF65-F5344CB8AC3E}">
        <p14:creationId xmlns:p14="http://schemas.microsoft.com/office/powerpoint/2010/main" val="1965313098"/>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Sex and Gender Influences on Health</a:t>
            </a:r>
            <a:endParaRPr kumimoji="1" lang="ja-JP" altLang="en-US" dirty="0"/>
          </a:p>
        </p:txBody>
      </p:sp>
      <p:sp>
        <p:nvSpPr>
          <p:cNvPr id="4" name="コンテンツ プレースホルダー 3"/>
          <p:cNvSpPr>
            <a:spLocks noGrp="1"/>
          </p:cNvSpPr>
          <p:nvPr>
            <p:ph sz="half" idx="2"/>
          </p:nvPr>
        </p:nvSpPr>
        <p:spPr>
          <a:xfrm>
            <a:off x="324091" y="2627453"/>
            <a:ext cx="4173297" cy="3498709"/>
          </a:xfrm>
        </p:spPr>
        <p:txBody>
          <a:bodyPr/>
          <a:lstStyle/>
          <a:p>
            <a:pPr defTabSz="254000"/>
            <a:r>
              <a:rPr kumimoji="1" lang="en-US" altLang="ja-JP" dirty="0" smtClean="0">
                <a:solidFill>
                  <a:schemeClr val="tx1">
                    <a:lumMod val="65000"/>
                    <a:lumOff val="35000"/>
                  </a:schemeClr>
                </a:solidFill>
              </a:rPr>
              <a:t>Biological classification, encoded in our DNA</a:t>
            </a:r>
          </a:p>
          <a:p>
            <a:pPr lvl="1" defTabSz="254000"/>
            <a:r>
              <a:rPr lang="en-US" altLang="ja-JP" dirty="0" smtClean="0">
                <a:solidFill>
                  <a:schemeClr val="tx1">
                    <a:lumMod val="65000"/>
                    <a:lumOff val="35000"/>
                  </a:schemeClr>
                </a:solidFill>
              </a:rPr>
              <a:t>Males have XY chromosomes</a:t>
            </a:r>
          </a:p>
          <a:p>
            <a:pPr lvl="1" defTabSz="254000"/>
            <a:r>
              <a:rPr kumimoji="1" lang="en-US" altLang="ja-JP" dirty="0" smtClean="0">
                <a:solidFill>
                  <a:schemeClr val="tx1">
                    <a:lumMod val="65000"/>
                    <a:lumOff val="35000"/>
                  </a:schemeClr>
                </a:solidFill>
              </a:rPr>
              <a:t>Females have XX chromosomes</a:t>
            </a:r>
          </a:p>
          <a:p>
            <a:pPr defTabSz="254000"/>
            <a:r>
              <a:rPr lang="en-US" altLang="ja-JP" dirty="0" smtClean="0">
                <a:solidFill>
                  <a:schemeClr val="tx1">
                    <a:lumMod val="65000"/>
                    <a:lumOff val="35000"/>
                  </a:schemeClr>
                </a:solidFill>
              </a:rPr>
              <a:t>Sex makes us male or female</a:t>
            </a:r>
          </a:p>
          <a:p>
            <a:pPr defTabSz="254000"/>
            <a:r>
              <a:rPr kumimoji="1" lang="en-US" altLang="ja-JP" dirty="0" smtClean="0">
                <a:solidFill>
                  <a:schemeClr val="tx1">
                    <a:lumMod val="65000"/>
                    <a:lumOff val="35000"/>
                  </a:schemeClr>
                </a:solidFill>
              </a:rPr>
              <a:t>Every cell in our bodies has a sex</a:t>
            </a:r>
          </a:p>
          <a:p>
            <a:pPr defTabSz="254000"/>
            <a:r>
              <a:rPr lang="en-US" altLang="ja-JP" dirty="0" smtClean="0">
                <a:solidFill>
                  <a:schemeClr val="tx1">
                    <a:lumMod val="65000"/>
                    <a:lumOff val="35000"/>
                  </a:schemeClr>
                </a:solidFill>
              </a:rPr>
              <a:t>Making up tissues and organs</a:t>
            </a:r>
            <a:endParaRPr kumimoji="1" lang="ja-JP" altLang="en-US" dirty="0">
              <a:solidFill>
                <a:schemeClr val="tx1">
                  <a:lumMod val="65000"/>
                  <a:lumOff val="35000"/>
                </a:schemeClr>
              </a:solidFill>
            </a:endParaRPr>
          </a:p>
        </p:txBody>
      </p:sp>
      <p:sp>
        <p:nvSpPr>
          <p:cNvPr id="7" name="コンテンツ プレースホルダー 3"/>
          <p:cNvSpPr>
            <a:spLocks noGrp="1"/>
          </p:cNvSpPr>
          <p:nvPr>
            <p:ph sz="half" idx="2"/>
          </p:nvPr>
        </p:nvSpPr>
        <p:spPr>
          <a:xfrm>
            <a:off x="4710896" y="2639028"/>
            <a:ext cx="4173297" cy="3498709"/>
          </a:xfrm>
        </p:spPr>
        <p:txBody>
          <a:bodyPr>
            <a:normAutofit/>
          </a:bodyPr>
          <a:lstStyle/>
          <a:p>
            <a:pPr defTabSz="254000"/>
            <a:r>
              <a:rPr kumimoji="1" lang="en-US" altLang="ja-JP" dirty="0" smtClean="0">
                <a:solidFill>
                  <a:schemeClr val="tx1">
                    <a:lumMod val="65000"/>
                    <a:lumOff val="35000"/>
                  </a:schemeClr>
                </a:solidFill>
              </a:rPr>
              <a:t>Socially constructed roles, behaviors, expressions, and identities</a:t>
            </a:r>
          </a:p>
          <a:p>
            <a:pPr defTabSz="254000"/>
            <a:r>
              <a:rPr lang="en-US" altLang="ja-JP" dirty="0" smtClean="0">
                <a:solidFill>
                  <a:schemeClr val="tx1">
                    <a:lumMod val="65000"/>
                    <a:lumOff val="35000"/>
                  </a:schemeClr>
                </a:solidFill>
              </a:rPr>
              <a:t>How they act and interact</a:t>
            </a:r>
          </a:p>
          <a:p>
            <a:pPr defTabSz="254000"/>
            <a:r>
              <a:rPr kumimoji="1" lang="en-US" altLang="ja-JP" dirty="0" smtClean="0">
                <a:solidFill>
                  <a:schemeClr val="tx1">
                    <a:lumMod val="65000"/>
                    <a:lumOff val="35000"/>
                  </a:schemeClr>
                </a:solidFill>
              </a:rPr>
              <a:t>How individuals and groups understand, experience, and express it</a:t>
            </a:r>
            <a:endParaRPr kumimoji="1" lang="ja-JP" altLang="en-US" dirty="0">
              <a:solidFill>
                <a:schemeClr val="tx1">
                  <a:lumMod val="65000"/>
                  <a:lumOff val="35000"/>
                </a:scheme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90" y="1443630"/>
            <a:ext cx="2003143" cy="10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893" y="1454805"/>
            <a:ext cx="2676461" cy="102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780344" y="6401329"/>
            <a:ext cx="4136261" cy="369332"/>
          </a:xfrm>
          <a:prstGeom prst="rect">
            <a:avLst/>
          </a:prstGeom>
          <a:noFill/>
        </p:spPr>
        <p:txBody>
          <a:bodyPr wrap="none" rtlCol="0">
            <a:spAutoFit/>
          </a:bodyPr>
          <a:lstStyle/>
          <a:p>
            <a:r>
              <a:rPr kumimoji="1" lang="en-US" altLang="ja-JP" dirty="0" smtClean="0">
                <a:solidFill>
                  <a:prstClr val="black"/>
                </a:solidFill>
              </a:rPr>
              <a:t>NIH office of Research on Women’s health</a:t>
            </a:r>
            <a:endParaRPr kumimoji="1" lang="ja-JP" altLang="en-US" dirty="0">
              <a:solidFill>
                <a:prstClr val="black"/>
              </a:solidFill>
            </a:endParaRPr>
          </a:p>
        </p:txBody>
      </p:sp>
    </p:spTree>
    <p:extLst>
      <p:ext uri="{BB962C8B-B14F-4D97-AF65-F5344CB8AC3E}">
        <p14:creationId xmlns:p14="http://schemas.microsoft.com/office/powerpoint/2010/main" val="3087575684"/>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Mental Health</a:t>
            </a:r>
            <a:endParaRPr kumimoji="1" lang="ja-JP" altLang="en-US" dirty="0"/>
          </a:p>
        </p:txBody>
      </p:sp>
      <p:sp>
        <p:nvSpPr>
          <p:cNvPr id="4" name="コンテンツ プレースホルダー 3"/>
          <p:cNvSpPr>
            <a:spLocks noGrp="1"/>
          </p:cNvSpPr>
          <p:nvPr>
            <p:ph sz="half" idx="2"/>
          </p:nvPr>
        </p:nvSpPr>
        <p:spPr>
          <a:xfrm>
            <a:off x="324091" y="2817556"/>
            <a:ext cx="4173297" cy="3498709"/>
          </a:xfrm>
        </p:spPr>
        <p:txBody>
          <a:bodyPr/>
          <a:lstStyle/>
          <a:p>
            <a:pPr defTabSz="254000"/>
            <a:r>
              <a:rPr lang="en-US" altLang="ja-JP" dirty="0" smtClean="0">
                <a:solidFill>
                  <a:schemeClr val="tx1">
                    <a:lumMod val="65000"/>
                    <a:lumOff val="35000"/>
                  </a:schemeClr>
                </a:solidFill>
              </a:rPr>
              <a:t>Women are twice as likely as men to experience depression, with some women experiencing mood symptoms related to hormone changes during pregnancy and perimenopause</a:t>
            </a:r>
          </a:p>
        </p:txBody>
      </p:sp>
      <p:sp>
        <p:nvSpPr>
          <p:cNvPr id="7" name="コンテンツ プレースホルダー 3"/>
          <p:cNvSpPr>
            <a:spLocks noGrp="1"/>
          </p:cNvSpPr>
          <p:nvPr>
            <p:ph sz="half" idx="2"/>
          </p:nvPr>
        </p:nvSpPr>
        <p:spPr>
          <a:xfrm>
            <a:off x="4710896" y="2829131"/>
            <a:ext cx="4173297" cy="3498709"/>
          </a:xfrm>
        </p:spPr>
        <p:txBody>
          <a:bodyPr>
            <a:normAutofit/>
          </a:bodyPr>
          <a:lstStyle/>
          <a:p>
            <a:pPr defTabSz="254000"/>
            <a:r>
              <a:rPr kumimoji="1" lang="en-US" altLang="ja-JP" dirty="0" smtClean="0">
                <a:solidFill>
                  <a:schemeClr val="tx1">
                    <a:lumMod val="65000"/>
                    <a:lumOff val="35000"/>
                  </a:schemeClr>
                </a:solidFill>
              </a:rPr>
              <a:t>Women are more likely to admit to negative mood states and to seek treatment for mental health issues, in contract to men</a:t>
            </a:r>
            <a:endParaRPr kumimoji="1" lang="ja-JP" altLang="en-US" dirty="0">
              <a:solidFill>
                <a:schemeClr val="tx1">
                  <a:lumMod val="65000"/>
                  <a:lumOff val="35000"/>
                </a:scheme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90" y="1633733"/>
            <a:ext cx="2003143" cy="10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893" y="1644908"/>
            <a:ext cx="2676461" cy="102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780344" y="6401329"/>
            <a:ext cx="4136261" cy="369332"/>
          </a:xfrm>
          <a:prstGeom prst="rect">
            <a:avLst/>
          </a:prstGeom>
          <a:noFill/>
        </p:spPr>
        <p:txBody>
          <a:bodyPr wrap="none" rtlCol="0">
            <a:spAutoFit/>
          </a:bodyPr>
          <a:lstStyle/>
          <a:p>
            <a:r>
              <a:rPr kumimoji="1" lang="en-US" altLang="ja-JP" dirty="0" smtClean="0">
                <a:solidFill>
                  <a:prstClr val="black"/>
                </a:solidFill>
              </a:rPr>
              <a:t>NIH office of Research on Women’s health</a:t>
            </a:r>
            <a:endParaRPr kumimoji="1" lang="ja-JP" altLang="en-US" dirty="0">
              <a:solidFill>
                <a:prstClr val="black"/>
              </a:solidFill>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606" y="403097"/>
            <a:ext cx="1524000" cy="1143000"/>
          </a:xfrm>
          <a:prstGeom prst="rect">
            <a:avLst/>
          </a:prstGeom>
        </p:spPr>
      </p:pic>
    </p:spTree>
    <p:extLst>
      <p:ext uri="{BB962C8B-B14F-4D97-AF65-F5344CB8AC3E}">
        <p14:creationId xmlns:p14="http://schemas.microsoft.com/office/powerpoint/2010/main" val="4270399009"/>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Knee arthritis</a:t>
            </a:r>
            <a:endParaRPr kumimoji="1" lang="ja-JP" altLang="en-US" dirty="0"/>
          </a:p>
        </p:txBody>
      </p:sp>
      <p:sp>
        <p:nvSpPr>
          <p:cNvPr id="4" name="コンテンツ プレースホルダー 3"/>
          <p:cNvSpPr>
            <a:spLocks noGrp="1"/>
          </p:cNvSpPr>
          <p:nvPr>
            <p:ph sz="half" idx="2"/>
          </p:nvPr>
        </p:nvSpPr>
        <p:spPr>
          <a:xfrm>
            <a:off x="188296" y="2935265"/>
            <a:ext cx="4173297" cy="3498709"/>
          </a:xfrm>
        </p:spPr>
        <p:txBody>
          <a:bodyPr/>
          <a:lstStyle/>
          <a:p>
            <a:pPr defTabSz="254000"/>
            <a:r>
              <a:rPr kumimoji="1" lang="en-US" altLang="ja-JP" dirty="0" smtClean="0">
                <a:solidFill>
                  <a:schemeClr val="tx1">
                    <a:lumMod val="65000"/>
                    <a:lumOff val="35000"/>
                  </a:schemeClr>
                </a:solidFill>
              </a:rPr>
              <a:t>Women and girls are more likely to injure their knees when playing sports, in part due to their knee and hip anatomy, imbalanced leg muscle strength, and looser tendons and ligaments.</a:t>
            </a:r>
            <a:endParaRPr kumimoji="1" lang="ja-JP" altLang="en-US" dirty="0">
              <a:solidFill>
                <a:schemeClr val="tx1">
                  <a:lumMod val="65000"/>
                  <a:lumOff val="35000"/>
                </a:schemeClr>
              </a:solidFill>
            </a:endParaRPr>
          </a:p>
        </p:txBody>
      </p:sp>
      <p:sp>
        <p:nvSpPr>
          <p:cNvPr id="7" name="コンテンツ プレースホルダー 3"/>
          <p:cNvSpPr>
            <a:spLocks noGrp="1"/>
          </p:cNvSpPr>
          <p:nvPr>
            <p:ph sz="half" idx="2"/>
          </p:nvPr>
        </p:nvSpPr>
        <p:spPr>
          <a:xfrm>
            <a:off x="4575101" y="2946840"/>
            <a:ext cx="4173297" cy="3498709"/>
          </a:xfrm>
        </p:spPr>
        <p:txBody>
          <a:bodyPr>
            <a:normAutofit/>
          </a:bodyPr>
          <a:lstStyle/>
          <a:p>
            <a:pPr defTabSz="254000"/>
            <a:r>
              <a:rPr kumimoji="1" lang="en-US" altLang="ja-JP" dirty="0" smtClean="0">
                <a:solidFill>
                  <a:schemeClr val="tx1">
                    <a:lumMod val="65000"/>
                    <a:lumOff val="35000"/>
                  </a:schemeClr>
                </a:solidFill>
              </a:rPr>
              <a:t>Walking in high-heeled shoes increases stress on the knee joint, placing women at increased risk of developing osteoarthritis</a:t>
            </a:r>
            <a:endParaRPr kumimoji="1" lang="ja-JP" altLang="en-US" dirty="0">
              <a:solidFill>
                <a:schemeClr val="tx1">
                  <a:lumMod val="65000"/>
                  <a:lumOff val="35000"/>
                </a:schemeClr>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95" y="1751442"/>
            <a:ext cx="2003143" cy="10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098" y="1762617"/>
            <a:ext cx="2676461" cy="102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4780344" y="6401329"/>
            <a:ext cx="4136261" cy="369332"/>
          </a:xfrm>
          <a:prstGeom prst="rect">
            <a:avLst/>
          </a:prstGeom>
          <a:noFill/>
        </p:spPr>
        <p:txBody>
          <a:bodyPr wrap="none" rtlCol="0">
            <a:spAutoFit/>
          </a:bodyPr>
          <a:lstStyle/>
          <a:p>
            <a:r>
              <a:rPr kumimoji="1" lang="en-US" altLang="ja-JP" dirty="0" smtClean="0">
                <a:solidFill>
                  <a:prstClr val="black"/>
                </a:solidFill>
              </a:rPr>
              <a:t>NIH office of Research on Women’s health</a:t>
            </a:r>
            <a:endParaRPr kumimoji="1" lang="ja-JP" altLang="en-US" dirty="0">
              <a:solidFill>
                <a:prstClr val="black"/>
              </a:solidFill>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307" y="200965"/>
            <a:ext cx="1583298" cy="1968545"/>
          </a:xfrm>
          <a:prstGeom prst="rect">
            <a:avLst/>
          </a:prstGeom>
        </p:spPr>
      </p:pic>
    </p:spTree>
    <p:extLst>
      <p:ext uri="{BB962C8B-B14F-4D97-AF65-F5344CB8AC3E}">
        <p14:creationId xmlns:p14="http://schemas.microsoft.com/office/powerpoint/2010/main" val="225251805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914400"/>
            <a:ext cx="6858000" cy="2711779"/>
          </a:xfrm>
        </p:spPr>
        <p:txBody>
          <a:bodyPr>
            <a:normAutofit/>
          </a:bodyPr>
          <a:lstStyle/>
          <a:p>
            <a:r>
              <a:rPr lang="en-US" sz="4800" b="1" dirty="0" smtClean="0">
                <a:solidFill>
                  <a:srgbClr val="002060"/>
                </a:solidFill>
                <a:effectLst>
                  <a:outerShdw blurRad="38100" dist="38100" dir="2700000" algn="tl">
                    <a:srgbClr val="000000">
                      <a:alpha val="43137"/>
                    </a:srgbClr>
                  </a:outerShdw>
                </a:effectLst>
                <a:latin typeface="+mn-lt"/>
                <a:cs typeface="Arial" panose="020B0604020202020204" pitchFamily="34" charset="0"/>
              </a:rPr>
              <a:t>Critical Principles of </a:t>
            </a:r>
            <a:br>
              <a:rPr lang="en-US" sz="4800" b="1" dirty="0" smtClean="0">
                <a:solidFill>
                  <a:srgbClr val="002060"/>
                </a:solidFill>
                <a:effectLst>
                  <a:outerShdw blurRad="38100" dist="38100" dir="2700000" algn="tl">
                    <a:srgbClr val="000000">
                      <a:alpha val="43137"/>
                    </a:srgbClr>
                  </a:outerShdw>
                </a:effectLst>
                <a:latin typeface="+mn-lt"/>
                <a:cs typeface="Arial" panose="020B0604020202020204" pitchFamily="34" charset="0"/>
              </a:rPr>
            </a:br>
            <a:r>
              <a:rPr lang="en-US" sz="4800" b="1" dirty="0" smtClean="0">
                <a:solidFill>
                  <a:srgbClr val="002060"/>
                </a:solidFill>
                <a:effectLst>
                  <a:outerShdw blurRad="38100" dist="38100" dir="2700000" algn="tl">
                    <a:srgbClr val="000000">
                      <a:alpha val="43137"/>
                    </a:srgbClr>
                  </a:outerShdw>
                </a:effectLst>
                <a:latin typeface="+mn-lt"/>
                <a:cs typeface="Arial" panose="020B0604020202020204" pitchFamily="34" charset="0"/>
              </a:rPr>
              <a:t>Medical </a:t>
            </a:r>
            <a:r>
              <a:rPr lang="en-US" sz="4800" b="1" dirty="0">
                <a:solidFill>
                  <a:srgbClr val="002060"/>
                </a:solidFill>
                <a:effectLst>
                  <a:outerShdw blurRad="38100" dist="38100" dir="2700000" algn="tl">
                    <a:srgbClr val="000000">
                      <a:alpha val="43137"/>
                    </a:srgbClr>
                  </a:outerShdw>
                </a:effectLst>
                <a:latin typeface="+mn-lt"/>
                <a:cs typeface="Arial" panose="020B0604020202020204" pitchFamily="34" charset="0"/>
              </a:rPr>
              <a:t>W</a:t>
            </a:r>
            <a:r>
              <a:rPr lang="en-US" sz="4800" b="1" dirty="0" smtClean="0">
                <a:solidFill>
                  <a:srgbClr val="002060"/>
                </a:solidFill>
                <a:effectLst>
                  <a:outerShdw blurRad="38100" dist="38100" dir="2700000" algn="tl">
                    <a:srgbClr val="000000">
                      <a:alpha val="43137"/>
                    </a:srgbClr>
                  </a:outerShdw>
                </a:effectLst>
                <a:latin typeface="+mn-lt"/>
                <a:cs typeface="Arial" panose="020B0604020202020204" pitchFamily="34" charset="0"/>
              </a:rPr>
              <a:t>riting</a:t>
            </a:r>
            <a:endParaRPr lang="en-US" sz="4800" b="1" dirty="0">
              <a:solidFill>
                <a:srgbClr val="002060"/>
              </a:solidFill>
              <a:effectLst>
                <a:outerShdw blurRad="38100" dist="38100" dir="2700000" algn="tl">
                  <a:srgbClr val="000000">
                    <a:alpha val="43137"/>
                  </a:srgbClr>
                </a:outerShdw>
              </a:effectLst>
              <a:latin typeface="+mn-lt"/>
              <a:cs typeface="Arial" panose="020B0604020202020204" pitchFamily="34" charset="0"/>
            </a:endParaRPr>
          </a:p>
        </p:txBody>
      </p:sp>
      <p:sp>
        <p:nvSpPr>
          <p:cNvPr id="6" name="Subtitle 5"/>
          <p:cNvSpPr>
            <a:spLocks noGrp="1"/>
          </p:cNvSpPr>
          <p:nvPr>
            <p:ph type="subTitle" idx="1"/>
          </p:nvPr>
        </p:nvSpPr>
        <p:spPr>
          <a:xfrm>
            <a:off x="1143000" y="3424215"/>
            <a:ext cx="6858000" cy="2542633"/>
          </a:xfrm>
        </p:spPr>
        <p:txBody>
          <a:bodyPr>
            <a:normAutofit fontScale="85000" lnSpcReduction="20000"/>
          </a:bodyPr>
          <a:lstStyle/>
          <a:p>
            <a:endParaRPr lang="en-US" sz="32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smtClean="0">
                <a:solidFill>
                  <a:srgbClr val="002060"/>
                </a:solidFill>
                <a:effectLst>
                  <a:outerShdw blurRad="38100" dist="38100" dir="2700000" algn="tl">
                    <a:srgbClr val="000000">
                      <a:alpha val="43137"/>
                    </a:srgbClr>
                  </a:outerShdw>
                </a:effectLst>
                <a:cs typeface="Arial" panose="020B0604020202020204" pitchFamily="34" charset="0"/>
              </a:rPr>
              <a:t>Eng Hin LEE, MD, FRCS(C)</a:t>
            </a:r>
          </a:p>
          <a:p>
            <a:r>
              <a:rPr lang="en-US" sz="3200" dirty="0" smtClean="0">
                <a:solidFill>
                  <a:srgbClr val="002060"/>
                </a:solidFill>
                <a:effectLst>
                  <a:outerShdw blurRad="38100" dist="38100" dir="2700000" algn="tl">
                    <a:srgbClr val="000000">
                      <a:alpha val="43137"/>
                    </a:srgbClr>
                  </a:outerShdw>
                </a:effectLst>
                <a:cs typeface="Arial" panose="020B0604020202020204" pitchFamily="34" charset="0"/>
              </a:rPr>
              <a:t>Deputy Editor, JBJS</a:t>
            </a:r>
          </a:p>
          <a:p>
            <a:endParaRPr lang="en-US" sz="3200" dirty="0">
              <a:solidFill>
                <a:srgbClr val="002060"/>
              </a:solidFill>
              <a:effectLst>
                <a:outerShdw blurRad="38100" dist="38100" dir="2700000" algn="tl">
                  <a:srgbClr val="000000">
                    <a:alpha val="43137"/>
                  </a:srgbClr>
                </a:outerShdw>
              </a:effectLst>
              <a:cs typeface="Arial" panose="020B0604020202020204" pitchFamily="34" charset="0"/>
            </a:endParaRPr>
          </a:p>
          <a:p>
            <a:r>
              <a:rPr lang="en-US" sz="3200" dirty="0" smtClean="0">
                <a:solidFill>
                  <a:srgbClr val="002060"/>
                </a:solidFill>
                <a:effectLst>
                  <a:outerShdw blurRad="38100" dist="38100" dir="2700000" algn="tl">
                    <a:srgbClr val="000000">
                      <a:alpha val="43137"/>
                    </a:srgbClr>
                  </a:outerShdw>
                </a:effectLst>
                <a:cs typeface="Arial" panose="020B0604020202020204" pitchFamily="34" charset="0"/>
              </a:rPr>
              <a:t>Professor of Orthopaedic Surgery</a:t>
            </a:r>
          </a:p>
          <a:p>
            <a:r>
              <a:rPr lang="en-US" sz="3200" dirty="0" smtClean="0">
                <a:solidFill>
                  <a:srgbClr val="002060"/>
                </a:solidFill>
                <a:effectLst>
                  <a:outerShdw blurRad="38100" dist="38100" dir="2700000" algn="tl">
                    <a:srgbClr val="000000">
                      <a:alpha val="43137"/>
                    </a:srgbClr>
                  </a:outerShdw>
                </a:effectLst>
                <a:cs typeface="Arial" panose="020B0604020202020204" pitchFamily="34" charset="0"/>
              </a:rPr>
              <a:t>National University of Singapore</a:t>
            </a:r>
            <a:endParaRPr lang="en-US" sz="3200" dirty="0">
              <a:solidFill>
                <a:srgbClr val="002060"/>
              </a:solidFill>
              <a:effectLst>
                <a:outerShdw blurRad="38100" dist="38100" dir="2700000" algn="tl">
                  <a:srgbClr val="000000">
                    <a:alpha val="43137"/>
                  </a:srgbClr>
                </a:outerShdw>
              </a:effectLst>
              <a:cs typeface="Arial" panose="020B0604020202020204" pitchFamily="34"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538" y="273448"/>
            <a:ext cx="962192" cy="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775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Osteoporosis</a:t>
            </a:r>
            <a:endParaRPr kumimoji="1" lang="ja-JP" altLang="en-US" dirty="0"/>
          </a:p>
        </p:txBody>
      </p:sp>
      <p:sp>
        <p:nvSpPr>
          <p:cNvPr id="4" name="コンテンツ プレースホルダー 3"/>
          <p:cNvSpPr>
            <a:spLocks noGrp="1"/>
          </p:cNvSpPr>
          <p:nvPr>
            <p:ph sz="half" idx="2"/>
          </p:nvPr>
        </p:nvSpPr>
        <p:spPr>
          <a:xfrm>
            <a:off x="324091" y="3279296"/>
            <a:ext cx="4173297" cy="3498709"/>
          </a:xfrm>
        </p:spPr>
        <p:txBody>
          <a:bodyPr/>
          <a:lstStyle/>
          <a:p>
            <a:pPr defTabSz="254000"/>
            <a:r>
              <a:rPr kumimoji="1" lang="en-US" altLang="ja-JP" dirty="0" smtClean="0">
                <a:solidFill>
                  <a:schemeClr val="tx1">
                    <a:lumMod val="65000"/>
                    <a:lumOff val="35000"/>
                  </a:schemeClr>
                </a:solidFill>
              </a:rPr>
              <a:t>Osteoporosis is more common in women because they have less bone tissue than man and experience a rapid phase of bone loss due to hormonal changes at menopause</a:t>
            </a:r>
            <a:endParaRPr kumimoji="1" lang="ja-JP" altLang="en-US" dirty="0">
              <a:solidFill>
                <a:schemeClr val="tx1">
                  <a:lumMod val="65000"/>
                  <a:lumOff val="35000"/>
                </a:schemeClr>
              </a:solidFill>
            </a:endParaRPr>
          </a:p>
        </p:txBody>
      </p:sp>
      <p:sp>
        <p:nvSpPr>
          <p:cNvPr id="7" name="コンテンツ プレースホルダー 3"/>
          <p:cNvSpPr>
            <a:spLocks noGrp="1"/>
          </p:cNvSpPr>
          <p:nvPr>
            <p:ph sz="half" idx="2"/>
          </p:nvPr>
        </p:nvSpPr>
        <p:spPr>
          <a:xfrm>
            <a:off x="4710896" y="3290871"/>
            <a:ext cx="4173297" cy="3498709"/>
          </a:xfrm>
        </p:spPr>
        <p:txBody>
          <a:bodyPr>
            <a:normAutofit/>
          </a:bodyPr>
          <a:lstStyle/>
          <a:p>
            <a:pPr defTabSz="254000"/>
            <a:r>
              <a:rPr kumimoji="1" lang="en-US" altLang="ja-JP" dirty="0" smtClean="0">
                <a:solidFill>
                  <a:schemeClr val="tx1">
                    <a:lumMod val="65000"/>
                    <a:lumOff val="35000"/>
                  </a:schemeClr>
                </a:solidFill>
              </a:rPr>
              <a:t>Osteoporosis in men older than 50 can go undetected and is often undertreated because patients and providers think of osteoporosis as a “woman’s disease’</a:t>
            </a:r>
            <a:endParaRPr kumimoji="1" lang="ja-JP" altLang="en-US" dirty="0">
              <a:solidFill>
                <a:schemeClr val="tx1">
                  <a:lumMod val="65000"/>
                  <a:lumOff val="3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90" y="2095473"/>
            <a:ext cx="2003143" cy="10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893" y="2106648"/>
            <a:ext cx="2676461" cy="102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4780344" y="6401329"/>
            <a:ext cx="4136261" cy="369332"/>
          </a:xfrm>
          <a:prstGeom prst="rect">
            <a:avLst/>
          </a:prstGeom>
          <a:noFill/>
        </p:spPr>
        <p:txBody>
          <a:bodyPr wrap="none" rtlCol="0">
            <a:spAutoFit/>
          </a:bodyPr>
          <a:lstStyle/>
          <a:p>
            <a:r>
              <a:rPr kumimoji="1" lang="en-US" altLang="ja-JP" dirty="0" smtClean="0">
                <a:solidFill>
                  <a:prstClr val="black"/>
                </a:solidFill>
              </a:rPr>
              <a:t>NIH office of Research on Women’s health</a:t>
            </a:r>
            <a:endParaRPr kumimoji="1" lang="ja-JP" altLang="en-US" dirty="0">
              <a:solidFill>
                <a:prstClr val="black"/>
              </a:solidFill>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5266" y="274638"/>
            <a:ext cx="1804887" cy="1813091"/>
          </a:xfrm>
          <a:prstGeom prst="rect">
            <a:avLst/>
          </a:prstGeom>
        </p:spPr>
      </p:pic>
    </p:spTree>
    <p:extLst>
      <p:ext uri="{BB962C8B-B14F-4D97-AF65-F5344CB8AC3E}">
        <p14:creationId xmlns:p14="http://schemas.microsoft.com/office/powerpoint/2010/main" val="2561945972"/>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Sex and Gender issues are important !</a:t>
            </a:r>
            <a:endParaRPr kumimoji="1" lang="ja-JP"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3008" y="1600200"/>
            <a:ext cx="749798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266386"/>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093" y="1509786"/>
            <a:ext cx="4947719" cy="1143000"/>
          </a:xfrm>
        </p:spPr>
        <p:txBody>
          <a:bodyPr>
            <a:normAutofit fontScale="90000"/>
          </a:bodyPr>
          <a:lstStyle/>
          <a:p>
            <a:pPr algn="l"/>
            <a:r>
              <a:rPr kumimoji="1" lang="en-US" altLang="ja-JP" dirty="0" smtClean="0">
                <a:solidFill>
                  <a:schemeClr val="tx2">
                    <a:lumMod val="60000"/>
                    <a:lumOff val="40000"/>
                  </a:schemeClr>
                </a:solidFill>
              </a:rPr>
              <a:t>Preparing a Manuscript for Publication</a:t>
            </a:r>
            <a:endParaRPr kumimoji="1" lang="ja-JP" altLang="en-US" dirty="0">
              <a:solidFill>
                <a:schemeClr val="tx2">
                  <a:lumMod val="60000"/>
                  <a:lumOff val="40000"/>
                </a:schemeClr>
              </a:solidFill>
            </a:endParaRPr>
          </a:p>
        </p:txBody>
      </p:sp>
      <p:sp>
        <p:nvSpPr>
          <p:cNvPr id="3" name="コンテンツ プレースホルダー 2"/>
          <p:cNvSpPr>
            <a:spLocks noGrp="1"/>
          </p:cNvSpPr>
          <p:nvPr>
            <p:ph idx="1"/>
          </p:nvPr>
        </p:nvSpPr>
        <p:spPr>
          <a:xfrm>
            <a:off x="694064" y="3730028"/>
            <a:ext cx="5472820" cy="1883121"/>
          </a:xfrm>
        </p:spPr>
        <p:txBody>
          <a:bodyPr/>
          <a:lstStyle/>
          <a:p>
            <a:r>
              <a:rPr kumimoji="1" lang="en-US" altLang="ja-JP" dirty="0" smtClean="0"/>
              <a:t>Level of Evidence</a:t>
            </a:r>
          </a:p>
          <a:p>
            <a:r>
              <a:rPr lang="en-US" altLang="ja-JP" dirty="0" smtClean="0"/>
              <a:t>Sex &amp; Gender considerations</a:t>
            </a:r>
          </a:p>
          <a:p>
            <a:r>
              <a:rPr lang="en-US" altLang="ja-JP" dirty="0" smtClean="0"/>
              <a:t>Manuscript Preparations</a:t>
            </a:r>
          </a:p>
        </p:txBody>
      </p:sp>
      <p:pic>
        <p:nvPicPr>
          <p:cNvPr id="4" name="図 3" descr="圧迫骨折３４.jpg"/>
          <p:cNvPicPr>
            <a:picLocks noChangeAspect="1"/>
          </p:cNvPicPr>
          <p:nvPr/>
        </p:nvPicPr>
        <p:blipFill>
          <a:blip r:embed="rId2" cstate="print">
            <a:lum bright="17000"/>
          </a:blip>
          <a:stretch>
            <a:fillRect/>
          </a:stretch>
        </p:blipFill>
        <p:spPr>
          <a:xfrm>
            <a:off x="6166884" y="0"/>
            <a:ext cx="2977116" cy="6858000"/>
          </a:xfrm>
          <a:prstGeom prst="rect">
            <a:avLst/>
          </a:prstGeom>
        </p:spPr>
      </p:pic>
    </p:spTree>
    <p:extLst>
      <p:ext uri="{BB962C8B-B14F-4D97-AF65-F5344CB8AC3E}">
        <p14:creationId xmlns:p14="http://schemas.microsoft.com/office/powerpoint/2010/main" val="3317858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11200" y="698500"/>
            <a:ext cx="7772400" cy="1016000"/>
          </a:xfrm>
        </p:spPr>
        <p:txBody>
          <a:bodyPr>
            <a:normAutofit/>
          </a:bodyPr>
          <a:lstStyle/>
          <a:p>
            <a:pPr>
              <a:defRPr/>
            </a:pPr>
            <a:r>
              <a:rPr lang="en-US" altLang="en-US" sz="3556" dirty="0" smtClean="0"/>
              <a:t>Prior </a:t>
            </a:r>
            <a:r>
              <a:rPr lang="en-US" altLang="en-US" sz="3556" dirty="0"/>
              <a:t>to Writing</a:t>
            </a:r>
          </a:p>
        </p:txBody>
      </p:sp>
      <p:sp>
        <p:nvSpPr>
          <p:cNvPr id="23554" name="Rectangle 3"/>
          <p:cNvSpPr>
            <a:spLocks noGrp="1" noChangeArrowheads="1"/>
          </p:cNvSpPr>
          <p:nvPr>
            <p:ph type="body" idx="1"/>
          </p:nvPr>
        </p:nvSpPr>
        <p:spPr>
          <a:xfrm>
            <a:off x="533400" y="1917700"/>
            <a:ext cx="8128000" cy="2573867"/>
          </a:xfrm>
        </p:spPr>
        <p:txBody>
          <a:bodyPr>
            <a:normAutofit/>
          </a:bodyPr>
          <a:lstStyle/>
          <a:p>
            <a:pPr>
              <a:lnSpc>
                <a:spcPct val="90000"/>
              </a:lnSpc>
              <a:buSzPct val="50000"/>
              <a:buFont typeface="Wingdings" panose="05000000000000000000" pitchFamily="2" charset="2"/>
              <a:buChar char="l"/>
              <a:defRPr/>
            </a:pPr>
            <a:r>
              <a:rPr lang="en-US" dirty="0" smtClean="0">
                <a:ea typeface="ＭＳ Ｐゴシック" charset="0"/>
              </a:rPr>
              <a:t>Prepare an </a:t>
            </a:r>
            <a:r>
              <a:rPr lang="en-US" b="1" i="1" u="sng" dirty="0" smtClean="0">
                <a:ea typeface="ＭＳ Ｐゴシック" charset="0"/>
              </a:rPr>
              <a:t>outline</a:t>
            </a:r>
            <a:r>
              <a:rPr lang="en-US" dirty="0" smtClean="0">
                <a:ea typeface="ＭＳ Ｐゴシック" charset="0"/>
              </a:rPr>
              <a:t>: essential</a:t>
            </a:r>
          </a:p>
          <a:p>
            <a:pPr>
              <a:lnSpc>
                <a:spcPct val="90000"/>
              </a:lnSpc>
              <a:buSzPct val="50000"/>
              <a:buFont typeface="Wingdings" charset="0"/>
              <a:buChar char="l"/>
              <a:defRPr/>
            </a:pPr>
            <a:r>
              <a:rPr lang="en-US" dirty="0" smtClean="0">
                <a:ea typeface="ＭＳ Ｐゴシック" charset="0"/>
              </a:rPr>
              <a:t>Read</a:t>
            </a:r>
            <a:r>
              <a:rPr lang="en-US" dirty="0">
                <a:ea typeface="ＭＳ Ｐゴシック" charset="0"/>
              </a:rPr>
              <a:t>/follow </a:t>
            </a:r>
            <a:r>
              <a:rPr lang="en-US" dirty="0" smtClean="0">
                <a:ea typeface="ＭＳ Ｐゴシック" charset="0"/>
              </a:rPr>
              <a:t>“instructions </a:t>
            </a:r>
            <a:r>
              <a:rPr lang="en-US" dirty="0">
                <a:ea typeface="ＭＳ Ｐゴシック" charset="0"/>
              </a:rPr>
              <a:t>to </a:t>
            </a:r>
            <a:r>
              <a:rPr lang="en-US" dirty="0" smtClean="0">
                <a:ea typeface="ＭＳ Ｐゴシック" charset="0"/>
              </a:rPr>
              <a:t>authors”</a:t>
            </a:r>
            <a:endParaRPr lang="en-US" dirty="0">
              <a:ea typeface="ＭＳ Ｐゴシック" charset="0"/>
            </a:endParaRPr>
          </a:p>
          <a:p>
            <a:pPr>
              <a:lnSpc>
                <a:spcPct val="90000"/>
              </a:lnSpc>
              <a:buSzPct val="50000"/>
              <a:buFont typeface="Wingdings" charset="0"/>
              <a:buChar char="l"/>
              <a:defRPr/>
            </a:pPr>
            <a:r>
              <a:rPr lang="en-US" dirty="0">
                <a:ea typeface="ＭＳ Ｐゴシック" charset="0"/>
              </a:rPr>
              <a:t>Become familiar with particular style requirements</a:t>
            </a:r>
          </a:p>
          <a:p>
            <a:pPr>
              <a:lnSpc>
                <a:spcPct val="90000"/>
              </a:lnSpc>
              <a:buSzPct val="50000"/>
              <a:buFont typeface="Wingdings" charset="0"/>
              <a:buChar char="l"/>
              <a:defRPr/>
            </a:pPr>
            <a:r>
              <a:rPr lang="en-US" dirty="0">
                <a:ea typeface="ＭＳ Ｐゴシック" charset="0"/>
              </a:rPr>
              <a:t>Re-review the relevant literature</a:t>
            </a:r>
          </a:p>
          <a:p>
            <a:pPr>
              <a:lnSpc>
                <a:spcPct val="90000"/>
              </a:lnSpc>
              <a:buSzPct val="50000"/>
              <a:buFont typeface="Wingdings" charset="0"/>
              <a:buChar char="l"/>
              <a:defRPr/>
            </a:pPr>
            <a:r>
              <a:rPr lang="en-US" dirty="0">
                <a:ea typeface="ＭＳ Ｐゴシック" charset="0"/>
              </a:rPr>
              <a:t>Determine authorship</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924300"/>
            <a:ext cx="2755900" cy="2755900"/>
          </a:xfrm>
          <a:prstGeom prst="rect">
            <a:avLst/>
          </a:prstGeom>
        </p:spPr>
      </p:pic>
    </p:spTree>
    <p:extLst>
      <p:ext uri="{BB962C8B-B14F-4D97-AF65-F5344CB8AC3E}">
        <p14:creationId xmlns:p14="http://schemas.microsoft.com/office/powerpoint/2010/main" val="45289530"/>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21267" y="651934"/>
            <a:ext cx="7772400" cy="1286933"/>
          </a:xfrm>
        </p:spPr>
        <p:txBody>
          <a:bodyPr>
            <a:normAutofit fontScale="90000"/>
          </a:bodyPr>
          <a:lstStyle/>
          <a:p>
            <a:pPr>
              <a:defRPr/>
            </a:pPr>
            <a:r>
              <a:rPr lang="en-US" altLang="en-US" dirty="0" smtClean="0"/>
              <a:t>Manuscript Preparation</a:t>
            </a:r>
            <a:br>
              <a:rPr lang="en-US" altLang="en-US" dirty="0" smtClean="0"/>
            </a:br>
            <a:r>
              <a:rPr lang="en-US" altLang="en-US" dirty="0" smtClean="0"/>
              <a:t>- </a:t>
            </a:r>
            <a:r>
              <a:rPr lang="en-US" altLang="en-US" sz="3556" b="1" dirty="0" smtClean="0"/>
              <a:t>Introduction</a:t>
            </a:r>
            <a:r>
              <a:rPr lang="ja-JP" altLang="en-US" sz="3556" b="1" dirty="0" smtClean="0"/>
              <a:t> </a:t>
            </a:r>
            <a:r>
              <a:rPr lang="en-US" altLang="ja-JP" sz="3556" b="1" dirty="0" smtClean="0"/>
              <a:t>- </a:t>
            </a:r>
            <a:endParaRPr lang="en-US" altLang="en-US" sz="3556" b="1" dirty="0"/>
          </a:p>
        </p:txBody>
      </p:sp>
      <p:sp>
        <p:nvSpPr>
          <p:cNvPr id="12291" name="Rectangle 3"/>
          <p:cNvSpPr>
            <a:spLocks noGrp="1" noChangeArrowheads="1"/>
          </p:cNvSpPr>
          <p:nvPr>
            <p:ph type="body" idx="1"/>
          </p:nvPr>
        </p:nvSpPr>
        <p:spPr>
          <a:xfrm>
            <a:off x="666750" y="2021417"/>
            <a:ext cx="7185025" cy="4131733"/>
          </a:xfrm>
          <a:noFill/>
        </p:spPr>
        <p:txBody>
          <a:bodyPr/>
          <a:lstStyle/>
          <a:p>
            <a:pPr algn="ctr">
              <a:buSzPct val="50000"/>
              <a:buFont typeface="Monotype Sorts" pitchFamily="-84" charset="2"/>
              <a:buNone/>
            </a:pPr>
            <a:r>
              <a:rPr lang="ja-JP" altLang="en-US" sz="4000" b="1" dirty="0" smtClean="0">
                <a:ea typeface="MS PGothic" panose="020B0600070205080204" pitchFamily="50" charset="-128"/>
              </a:rPr>
              <a:t>　　　</a:t>
            </a:r>
            <a:r>
              <a:rPr lang="en-US" altLang="en-US" sz="4000" b="1" dirty="0" smtClean="0">
                <a:ea typeface="MS PGothic" panose="020B0600070205080204" pitchFamily="50" charset="-128"/>
              </a:rPr>
              <a:t>Focus: Why?</a:t>
            </a:r>
          </a:p>
          <a:p>
            <a:pPr algn="ctr">
              <a:buSzPct val="50000"/>
              <a:buFont typeface="Monotype Sorts" pitchFamily="-84" charset="2"/>
              <a:buNone/>
            </a:pPr>
            <a:endParaRPr lang="en-US" altLang="en-US" b="1" dirty="0" smtClean="0">
              <a:ea typeface="MS PGothic" panose="020B0600070205080204" pitchFamily="50" charset="-128"/>
            </a:endParaRPr>
          </a:p>
          <a:p>
            <a:pPr marL="361950" indent="-361950">
              <a:buSzPct val="50000"/>
              <a:buFont typeface="Wingdings" panose="05000000000000000000" pitchFamily="2" charset="2"/>
              <a:buChar char="l"/>
            </a:pPr>
            <a:r>
              <a:rPr lang="en-US" altLang="en-US" dirty="0" smtClean="0">
                <a:ea typeface="MS PGothic" panose="020B0600070205080204" pitchFamily="50" charset="-128"/>
              </a:rPr>
              <a:t>Concise statement of the problem</a:t>
            </a:r>
          </a:p>
          <a:p>
            <a:pPr marL="361950" indent="-361950">
              <a:buSzPct val="50000"/>
              <a:buFont typeface="Wingdings" panose="05000000000000000000" pitchFamily="2" charset="2"/>
              <a:buChar char="l"/>
            </a:pPr>
            <a:r>
              <a:rPr lang="en-US" altLang="en-US" dirty="0" smtClean="0">
                <a:ea typeface="MS PGothic" panose="020B0600070205080204" pitchFamily="50" charset="-128"/>
              </a:rPr>
              <a:t>Brief reference to pertinent literature</a:t>
            </a:r>
          </a:p>
          <a:p>
            <a:pPr marL="361950" indent="-361950">
              <a:buSzPct val="50000"/>
              <a:buFont typeface="Wingdings" panose="05000000000000000000" pitchFamily="2" charset="2"/>
              <a:buChar char="l"/>
            </a:pPr>
            <a:r>
              <a:rPr lang="en-US" altLang="en-US" dirty="0" smtClean="0">
                <a:ea typeface="MS PGothic" panose="020B0600070205080204" pitchFamily="50" charset="-128"/>
              </a:rPr>
              <a:t>More detailed literature citation: Discussion</a:t>
            </a:r>
          </a:p>
          <a:p>
            <a:pPr marL="361950" indent="-361950">
              <a:buSzPct val="50000"/>
              <a:buFont typeface="Wingdings" panose="05000000000000000000" pitchFamily="2" charset="2"/>
              <a:buChar char="l"/>
            </a:pPr>
            <a:r>
              <a:rPr lang="en-US" altLang="en-US" dirty="0" smtClean="0">
                <a:ea typeface="MS PGothic" panose="020B0600070205080204" pitchFamily="50" charset="-128"/>
              </a:rPr>
              <a:t>Conclude with a statement of purpose/hypothesis</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4809996"/>
            <a:ext cx="1590675" cy="2028954"/>
          </a:xfrm>
          <a:prstGeom prst="rect">
            <a:avLst/>
          </a:prstGeom>
        </p:spPr>
      </p:pic>
    </p:spTree>
    <p:extLst>
      <p:ext uri="{BB962C8B-B14F-4D97-AF65-F5344CB8AC3E}">
        <p14:creationId xmlns:p14="http://schemas.microsoft.com/office/powerpoint/2010/main" val="2745471073"/>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584200"/>
            <a:ext cx="7772400" cy="1422400"/>
          </a:xfrm>
        </p:spPr>
        <p:txBody>
          <a:bodyPr>
            <a:normAutofit/>
          </a:bodyPr>
          <a:lstStyle/>
          <a:p>
            <a:pPr>
              <a:defRPr/>
            </a:pPr>
            <a:r>
              <a:rPr lang="en-US" altLang="en-US" sz="3600" dirty="0"/>
              <a:t>Manuscript Preparation</a:t>
            </a:r>
            <a:br>
              <a:rPr lang="en-US" altLang="en-US" sz="3600" dirty="0"/>
            </a:br>
            <a:r>
              <a:rPr lang="en-US" altLang="en-US" sz="3600" dirty="0"/>
              <a:t>- </a:t>
            </a:r>
            <a:r>
              <a:rPr lang="en-US" altLang="en-US" sz="3200" b="1" dirty="0" smtClean="0"/>
              <a:t>Materials and Methods</a:t>
            </a:r>
            <a:r>
              <a:rPr lang="ja-JP" altLang="en-US" sz="3200" b="1" dirty="0" smtClean="0"/>
              <a:t> </a:t>
            </a:r>
            <a:r>
              <a:rPr lang="en-US" altLang="ja-JP" sz="3200" b="1" dirty="0"/>
              <a:t>- </a:t>
            </a:r>
            <a:endParaRPr lang="en-US" altLang="en-US" sz="3200" dirty="0"/>
          </a:p>
        </p:txBody>
      </p:sp>
      <p:sp>
        <p:nvSpPr>
          <p:cNvPr id="13315" name="Rectangle 3"/>
          <p:cNvSpPr>
            <a:spLocks noGrp="1" noChangeArrowheads="1"/>
          </p:cNvSpPr>
          <p:nvPr>
            <p:ph type="body" idx="1"/>
          </p:nvPr>
        </p:nvSpPr>
        <p:spPr>
          <a:xfrm>
            <a:off x="525101" y="2134658"/>
            <a:ext cx="8302027" cy="4605867"/>
          </a:xfrm>
          <a:noFill/>
        </p:spPr>
        <p:txBody>
          <a:bodyPr/>
          <a:lstStyle/>
          <a:p>
            <a:pPr algn="ctr">
              <a:lnSpc>
                <a:spcPct val="90000"/>
              </a:lnSpc>
              <a:buSzPct val="50000"/>
              <a:buFont typeface="Monotype Sorts" pitchFamily="-84" charset="2"/>
              <a:buNone/>
            </a:pPr>
            <a:r>
              <a:rPr lang="en-US" altLang="en-US" sz="4000" b="1" dirty="0">
                <a:ea typeface="MS PGothic" panose="020B0600070205080204" pitchFamily="50" charset="-128"/>
              </a:rPr>
              <a:t>Focus: How</a:t>
            </a:r>
            <a:r>
              <a:rPr lang="en-US" altLang="en-US" sz="4000" b="1" dirty="0" smtClean="0">
                <a:ea typeface="MS PGothic" panose="020B0600070205080204" pitchFamily="50" charset="-128"/>
              </a:rPr>
              <a:t>? </a:t>
            </a:r>
            <a:r>
              <a:rPr lang="en-US" altLang="en-US" sz="4000" b="1" dirty="0">
                <a:ea typeface="MS PGothic" panose="020B0600070205080204" pitchFamily="50" charset="-128"/>
              </a:rPr>
              <a:t>on Whom?</a:t>
            </a:r>
          </a:p>
          <a:p>
            <a:pPr algn="ctr">
              <a:lnSpc>
                <a:spcPct val="90000"/>
              </a:lnSpc>
              <a:buSzPct val="50000"/>
              <a:buFont typeface="Monotype Sorts" pitchFamily="-84" charset="2"/>
              <a:buNone/>
            </a:pPr>
            <a:endParaRPr lang="en-US" altLang="en-US" sz="1800" b="1" dirty="0">
              <a:ea typeface="MS PGothic" panose="020B0600070205080204" pitchFamily="50" charset="-128"/>
            </a:endParaRPr>
          </a:p>
          <a:p>
            <a:pPr>
              <a:lnSpc>
                <a:spcPct val="90000"/>
              </a:lnSpc>
              <a:buSzPct val="50000"/>
              <a:buFont typeface="Wingdings" panose="05000000000000000000" pitchFamily="2" charset="2"/>
              <a:buChar char="l"/>
            </a:pPr>
            <a:r>
              <a:rPr lang="en-US" altLang="en-US" dirty="0">
                <a:ea typeface="MS PGothic" panose="020B0600070205080204" pitchFamily="50" charset="-128"/>
              </a:rPr>
              <a:t>Population (demographic data)</a:t>
            </a:r>
          </a:p>
          <a:p>
            <a:pPr>
              <a:lnSpc>
                <a:spcPct val="90000"/>
              </a:lnSpc>
              <a:buSzPct val="50000"/>
              <a:buFont typeface="Wingdings" panose="05000000000000000000" pitchFamily="2" charset="2"/>
              <a:buChar char="l"/>
            </a:pPr>
            <a:r>
              <a:rPr lang="en-US" altLang="en-US" dirty="0">
                <a:ea typeface="MS PGothic" panose="020B0600070205080204" pitchFamily="50" charset="-128"/>
              </a:rPr>
              <a:t>Period of study</a:t>
            </a:r>
          </a:p>
          <a:p>
            <a:pPr>
              <a:lnSpc>
                <a:spcPct val="90000"/>
              </a:lnSpc>
              <a:buSzPct val="50000"/>
              <a:buFont typeface="Wingdings" panose="05000000000000000000" pitchFamily="2" charset="2"/>
              <a:buChar char="l"/>
            </a:pPr>
            <a:r>
              <a:rPr lang="en-US" altLang="en-US" dirty="0">
                <a:ea typeface="MS PGothic" panose="020B0600070205080204" pitchFamily="50" charset="-128"/>
              </a:rPr>
              <a:t>Location of study</a:t>
            </a:r>
          </a:p>
          <a:p>
            <a:pPr>
              <a:lnSpc>
                <a:spcPct val="90000"/>
              </a:lnSpc>
              <a:buSzPct val="50000"/>
              <a:buFont typeface="Wingdings" panose="05000000000000000000" pitchFamily="2" charset="2"/>
              <a:buChar char="l"/>
            </a:pPr>
            <a:r>
              <a:rPr lang="en-US" altLang="en-US" dirty="0">
                <a:ea typeface="MS PGothic" panose="020B0600070205080204" pitchFamily="50" charset="-128"/>
              </a:rPr>
              <a:t>Patient selection: </a:t>
            </a:r>
            <a:r>
              <a:rPr lang="en-US" altLang="en-US" dirty="0" smtClean="0">
                <a:ea typeface="MS PGothic" panose="020B0600070205080204" pitchFamily="50" charset="-128"/>
              </a:rPr>
              <a:t>inclusion/exclusion criteria</a:t>
            </a:r>
            <a:endParaRPr lang="en-US" altLang="en-US" dirty="0">
              <a:ea typeface="MS PGothic" panose="020B060007020508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480" y="5166360"/>
            <a:ext cx="2255520" cy="1691640"/>
          </a:xfrm>
          <a:prstGeom prst="rect">
            <a:avLst/>
          </a:prstGeom>
        </p:spPr>
      </p:pic>
    </p:spTree>
    <p:extLst>
      <p:ext uri="{BB962C8B-B14F-4D97-AF65-F5344CB8AC3E}">
        <p14:creationId xmlns:p14="http://schemas.microsoft.com/office/powerpoint/2010/main" val="2205822953"/>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591608"/>
            <a:ext cx="8229600" cy="1143000"/>
          </a:xfrm>
        </p:spPr>
        <p:txBody>
          <a:bodyPr>
            <a:noAutofit/>
          </a:bodyPr>
          <a:lstStyle/>
          <a:p>
            <a:pPr>
              <a:defRPr/>
            </a:pPr>
            <a:r>
              <a:rPr lang="en-US" altLang="en-US" sz="3600" dirty="0"/>
              <a:t>Manuscript Preparation</a:t>
            </a:r>
            <a:br>
              <a:rPr lang="en-US" altLang="en-US" sz="3600" dirty="0"/>
            </a:br>
            <a:r>
              <a:rPr lang="en-US" altLang="en-US" sz="3600" dirty="0"/>
              <a:t>- </a:t>
            </a:r>
            <a:r>
              <a:rPr lang="en-US" altLang="en-US" sz="3200" b="1" dirty="0"/>
              <a:t>Materials and Methods</a:t>
            </a:r>
            <a:r>
              <a:rPr lang="ja-JP" altLang="en-US" sz="3200" b="1" dirty="0"/>
              <a:t> </a:t>
            </a:r>
            <a:r>
              <a:rPr lang="en-US" altLang="ja-JP" sz="3200" b="1" dirty="0"/>
              <a:t>- </a:t>
            </a:r>
            <a:endParaRPr lang="en-US" sz="3600" dirty="0" smtClean="0">
              <a:ea typeface="+mj-ea"/>
              <a:cs typeface="+mj-cs"/>
            </a:endParaRPr>
          </a:p>
        </p:txBody>
      </p:sp>
      <p:sp>
        <p:nvSpPr>
          <p:cNvPr id="14339" name="Content Placeholder 2"/>
          <p:cNvSpPr>
            <a:spLocks noGrp="1"/>
          </p:cNvSpPr>
          <p:nvPr>
            <p:ph idx="1"/>
          </p:nvPr>
        </p:nvSpPr>
        <p:spPr>
          <a:xfrm>
            <a:off x="762000" y="2163233"/>
            <a:ext cx="7772400" cy="3657600"/>
          </a:xfrm>
        </p:spPr>
        <p:txBody>
          <a:bodyPr>
            <a:normAutofit/>
          </a:bodyPr>
          <a:lstStyle/>
          <a:p>
            <a:pPr marL="0" indent="0" algn="ctr" defTabSz="361950">
              <a:lnSpc>
                <a:spcPct val="90000"/>
              </a:lnSpc>
              <a:buSzPct val="50000"/>
              <a:buNone/>
            </a:pPr>
            <a:r>
              <a:rPr lang="en-US" altLang="en-US" sz="3900" b="1" dirty="0">
                <a:ea typeface="MS PGothic" panose="020B0600070205080204" pitchFamily="50" charset="-128"/>
              </a:rPr>
              <a:t>Focus: How? on Whom</a:t>
            </a:r>
            <a:r>
              <a:rPr lang="en-US" altLang="en-US" sz="3900" b="1" dirty="0" smtClean="0">
                <a:ea typeface="MS PGothic" panose="020B0600070205080204" pitchFamily="50" charset="-128"/>
              </a:rPr>
              <a:t>?</a:t>
            </a:r>
          </a:p>
          <a:p>
            <a:pPr marL="0" indent="0" algn="ctr" defTabSz="361950">
              <a:lnSpc>
                <a:spcPct val="90000"/>
              </a:lnSpc>
              <a:buSzPct val="50000"/>
              <a:buNone/>
            </a:pPr>
            <a:endParaRPr lang="en-US" altLang="en-US" b="1" dirty="0">
              <a:ea typeface="MS PGothic" panose="020B0600070205080204" pitchFamily="50" charset="-128"/>
            </a:endParaRPr>
          </a:p>
          <a:p>
            <a:pPr defTabSz="361950">
              <a:lnSpc>
                <a:spcPct val="90000"/>
              </a:lnSpc>
              <a:buSzPct val="50000"/>
              <a:buFont typeface="Wingdings" panose="05000000000000000000" pitchFamily="2" charset="2"/>
              <a:buChar char="l"/>
            </a:pPr>
            <a:r>
              <a:rPr lang="en-US" altLang="en-US" dirty="0" smtClean="0">
                <a:ea typeface="MS PGothic" panose="020B0600070205080204" pitchFamily="50" charset="-128"/>
              </a:rPr>
              <a:t>Statement of patient protection:</a:t>
            </a:r>
            <a:r>
              <a:rPr lang="ja-JP" altLang="en-US" dirty="0" smtClean="0">
                <a:ea typeface="MS PGothic" panose="020B0600070205080204" pitchFamily="50" charset="-128"/>
              </a:rPr>
              <a:t>　　　　　　　　　</a:t>
            </a:r>
            <a:r>
              <a:rPr lang="en-US" altLang="en-US" dirty="0" smtClean="0">
                <a:ea typeface="MS PGothic" panose="020B0600070205080204" pitchFamily="50" charset="-128"/>
              </a:rPr>
              <a:t> </a:t>
            </a:r>
            <a:r>
              <a:rPr lang="en-US" altLang="en-US" sz="2000" i="1" dirty="0" smtClean="0">
                <a:ea typeface="MS PGothic" panose="020B0600070205080204" pitchFamily="50" charset="-128"/>
              </a:rPr>
              <a:t>informed</a:t>
            </a:r>
            <a:r>
              <a:rPr lang="ja-JP" altLang="en-US" sz="2000" i="1" dirty="0">
                <a:ea typeface="MS PGothic" panose="020B0600070205080204" pitchFamily="50" charset="-128"/>
              </a:rPr>
              <a:t> </a:t>
            </a:r>
            <a:r>
              <a:rPr lang="en-US" altLang="en-US" sz="2000" i="1" dirty="0" smtClean="0">
                <a:ea typeface="MS PGothic" panose="020B0600070205080204" pitchFamily="50" charset="-128"/>
              </a:rPr>
              <a:t>consent, IRB approval, study registration	</a:t>
            </a:r>
          </a:p>
          <a:p>
            <a:pPr defTabSz="361950">
              <a:lnSpc>
                <a:spcPct val="90000"/>
              </a:lnSpc>
              <a:buSzPct val="50000"/>
              <a:buFont typeface="Wingdings" panose="05000000000000000000" pitchFamily="2" charset="2"/>
              <a:buChar char="l"/>
            </a:pPr>
            <a:r>
              <a:rPr lang="en-US" altLang="en-US" dirty="0" smtClean="0">
                <a:ea typeface="MS PGothic" panose="020B0600070205080204" pitchFamily="50" charset="-128"/>
              </a:rPr>
              <a:t>Description of patient treatment:                   </a:t>
            </a:r>
            <a:r>
              <a:rPr lang="en-US" altLang="en-US" sz="2000" i="1" dirty="0" smtClean="0">
                <a:ea typeface="MS PGothic" panose="020B0600070205080204" pitchFamily="50" charset="-128"/>
              </a:rPr>
              <a:t>technique,</a:t>
            </a:r>
            <a:r>
              <a:rPr lang="ja-JP" altLang="en-US" sz="2000" i="1" dirty="0">
                <a:ea typeface="MS PGothic" panose="020B0600070205080204" pitchFamily="50" charset="-128"/>
              </a:rPr>
              <a:t> </a:t>
            </a:r>
            <a:r>
              <a:rPr lang="en-US" altLang="en-US" sz="2000" i="1" dirty="0" smtClean="0">
                <a:ea typeface="MS PGothic" panose="020B0600070205080204" pitchFamily="50" charset="-128"/>
              </a:rPr>
              <a:t>indications, contraindications</a:t>
            </a:r>
          </a:p>
          <a:p>
            <a:pPr>
              <a:lnSpc>
                <a:spcPct val="90000"/>
              </a:lnSpc>
              <a:buSzPct val="50000"/>
              <a:buFont typeface="Wingdings" panose="05000000000000000000" pitchFamily="2" charset="2"/>
              <a:buChar char="l"/>
            </a:pPr>
            <a:r>
              <a:rPr lang="en-US" altLang="en-US" dirty="0" smtClean="0">
                <a:ea typeface="MS PGothic" panose="020B0600070205080204" pitchFamily="50" charset="-128"/>
              </a:rPr>
              <a:t>Statistical technique</a:t>
            </a:r>
          </a:p>
          <a:p>
            <a:pPr>
              <a:lnSpc>
                <a:spcPct val="90000"/>
              </a:lnSpc>
              <a:buSzPct val="50000"/>
              <a:buFont typeface="Wingdings" panose="05000000000000000000" pitchFamily="2" charset="2"/>
              <a:buChar char="l"/>
            </a:pPr>
            <a:r>
              <a:rPr lang="en-US" altLang="en-US" dirty="0" smtClean="0">
                <a:ea typeface="MS PGothic" panose="020B0600070205080204" pitchFamily="50" charset="-128"/>
              </a:rPr>
              <a:t>Source of funding</a:t>
            </a:r>
          </a:p>
          <a:p>
            <a:endParaRPr lang="en-US" altLang="en-US" dirty="0" smtClean="0">
              <a:ea typeface="MS PGothic" panose="020B060007020508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675" y="4707966"/>
            <a:ext cx="2506940" cy="2112992"/>
          </a:xfrm>
          <a:prstGeom prst="rect">
            <a:avLst/>
          </a:prstGeom>
        </p:spPr>
      </p:pic>
    </p:spTree>
    <p:extLst>
      <p:ext uri="{BB962C8B-B14F-4D97-AF65-F5344CB8AC3E}">
        <p14:creationId xmlns:p14="http://schemas.microsoft.com/office/powerpoint/2010/main" val="2994270232"/>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43467" y="584200"/>
            <a:ext cx="7772400" cy="1016000"/>
          </a:xfrm>
        </p:spPr>
        <p:txBody>
          <a:bodyPr>
            <a:normAutofit fontScale="90000"/>
          </a:bodyPr>
          <a:lstStyle/>
          <a:p>
            <a:pPr>
              <a:defRPr/>
            </a:pPr>
            <a:r>
              <a:rPr lang="en-US" altLang="en-US" dirty="0"/>
              <a:t>Manuscript Preparation</a:t>
            </a:r>
            <a:br>
              <a:rPr lang="en-US" altLang="en-US" dirty="0"/>
            </a:br>
            <a:r>
              <a:rPr lang="en-US" altLang="en-US" dirty="0"/>
              <a:t>- </a:t>
            </a:r>
            <a:r>
              <a:rPr lang="en-US" altLang="en-US" sz="3556" b="1" dirty="0" smtClean="0"/>
              <a:t>Results</a:t>
            </a:r>
            <a:r>
              <a:rPr lang="en-US" altLang="ja-JP" sz="3556" b="1" dirty="0" smtClean="0"/>
              <a:t>- </a:t>
            </a:r>
            <a:endParaRPr lang="en-US" altLang="en-US" sz="3556" dirty="0"/>
          </a:p>
        </p:txBody>
      </p:sp>
      <p:sp>
        <p:nvSpPr>
          <p:cNvPr id="15363" name="Rectangle 3"/>
          <p:cNvSpPr>
            <a:spLocks noGrp="1" noChangeArrowheads="1"/>
          </p:cNvSpPr>
          <p:nvPr>
            <p:ph type="body" idx="1"/>
          </p:nvPr>
        </p:nvSpPr>
        <p:spPr>
          <a:xfrm>
            <a:off x="476250" y="1924050"/>
            <a:ext cx="8391525" cy="4552950"/>
          </a:xfrm>
          <a:noFill/>
        </p:spPr>
        <p:txBody>
          <a:bodyPr>
            <a:normAutofit lnSpcReduction="10000"/>
          </a:bodyPr>
          <a:lstStyle/>
          <a:p>
            <a:pPr>
              <a:buSzPct val="50000"/>
              <a:buFont typeface="Monotype Sorts" pitchFamily="-84" charset="2"/>
              <a:buNone/>
            </a:pPr>
            <a:r>
              <a:rPr lang="en-US" altLang="en-US" dirty="0" smtClean="0">
                <a:ea typeface="MS PGothic" panose="020B0600070205080204" pitchFamily="50" charset="-128"/>
              </a:rPr>
              <a:t>			      </a:t>
            </a:r>
            <a:r>
              <a:rPr lang="en-US" altLang="en-US" sz="3600" b="1" dirty="0" smtClean="0">
                <a:ea typeface="MS PGothic" panose="020B0600070205080204" pitchFamily="50" charset="-128"/>
              </a:rPr>
              <a:t>Focus: What?</a:t>
            </a:r>
          </a:p>
          <a:p>
            <a:pPr>
              <a:buSzPct val="50000"/>
              <a:buFont typeface="Monotype Sorts" pitchFamily="-84" charset="2"/>
              <a:buNone/>
            </a:pPr>
            <a:endParaRPr lang="en-US" altLang="en-US" b="1" dirty="0" smtClean="0">
              <a:ea typeface="MS PGothic" panose="020B0600070205080204" pitchFamily="50" charset="-128"/>
            </a:endParaRPr>
          </a:p>
          <a:p>
            <a:pPr defTabSz="361950">
              <a:buSzPct val="50000"/>
              <a:buFont typeface="Wingdings" panose="05000000000000000000" pitchFamily="2" charset="2"/>
              <a:buChar char="l"/>
            </a:pPr>
            <a:r>
              <a:rPr lang="en-US" altLang="en-US" dirty="0" smtClean="0">
                <a:ea typeface="MS PGothic" panose="020B0600070205080204" pitchFamily="50" charset="-128"/>
              </a:rPr>
              <a:t>Detailed data report (tables helpful)</a:t>
            </a:r>
          </a:p>
          <a:p>
            <a:pPr defTabSz="361950">
              <a:buSzPct val="50000"/>
              <a:buFont typeface="Wingdings" panose="05000000000000000000" pitchFamily="2" charset="2"/>
              <a:buChar char="l"/>
            </a:pPr>
            <a:r>
              <a:rPr lang="en-US" altLang="en-US" dirty="0" smtClean="0">
                <a:ea typeface="MS PGothic" panose="020B0600070205080204" pitchFamily="50" charset="-128"/>
              </a:rPr>
              <a:t>Consistency </a:t>
            </a:r>
          </a:p>
          <a:p>
            <a:pPr defTabSz="361950">
              <a:buSzPct val="50000"/>
              <a:buFont typeface="Wingdings" panose="05000000000000000000" pitchFamily="2" charset="2"/>
              <a:buChar char="l"/>
            </a:pPr>
            <a:r>
              <a:rPr lang="en-US" altLang="en-US" dirty="0" smtClean="0">
                <a:ea typeface="MS PGothic" panose="020B0600070205080204" pitchFamily="50" charset="-128"/>
              </a:rPr>
              <a:t>Bilateral confusion (#  patients, # procedures)</a:t>
            </a:r>
          </a:p>
          <a:p>
            <a:pPr defTabSz="361950">
              <a:buSzPct val="50000"/>
              <a:buFont typeface="Wingdings" panose="05000000000000000000" pitchFamily="2" charset="2"/>
              <a:buChar char="l"/>
            </a:pPr>
            <a:r>
              <a:rPr lang="en-US" altLang="en-US" dirty="0" smtClean="0">
                <a:ea typeface="MS PGothic" panose="020B0600070205080204" pitchFamily="50" charset="-128"/>
              </a:rPr>
              <a:t>Per cent (decimal places, N&lt;20, #s and %s)</a:t>
            </a:r>
          </a:p>
          <a:p>
            <a:pPr defTabSz="361950">
              <a:buSzPct val="50000"/>
              <a:buFont typeface="Wingdings" panose="05000000000000000000" pitchFamily="2" charset="2"/>
              <a:buChar char="l"/>
            </a:pPr>
            <a:r>
              <a:rPr lang="en-US" altLang="en-US" dirty="0" smtClean="0">
                <a:ea typeface="MS PGothic" panose="020B0600070205080204" pitchFamily="50" charset="-128"/>
              </a:rPr>
              <a:t>Accuracy counts</a:t>
            </a:r>
          </a:p>
          <a:p>
            <a:pPr defTabSz="361950">
              <a:buSzPct val="50000"/>
              <a:buFont typeface="Wingdings" panose="05000000000000000000" pitchFamily="2" charset="2"/>
              <a:buChar char="l"/>
            </a:pPr>
            <a:r>
              <a:rPr lang="en-US" altLang="en-US" dirty="0" smtClean="0">
                <a:ea typeface="MS PGothic" panose="020B0600070205080204" pitchFamily="50" charset="-128"/>
              </a:rPr>
              <a:t>Problem words (jargon, cases, incidence/prevalence, significant, sacrifice)</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150" y="1244600"/>
            <a:ext cx="2460625" cy="2460625"/>
          </a:xfrm>
          <a:prstGeom prst="rect">
            <a:avLst/>
          </a:prstGeom>
        </p:spPr>
      </p:pic>
    </p:spTree>
    <p:extLst>
      <p:ext uri="{BB962C8B-B14F-4D97-AF65-F5344CB8AC3E}">
        <p14:creationId xmlns:p14="http://schemas.microsoft.com/office/powerpoint/2010/main" val="1532531863"/>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ltLang="en-US" b="1" dirty="0" smtClean="0"/>
              <a:t>TKA - </a:t>
            </a:r>
            <a:r>
              <a:rPr lang="en-US" altLang="en-US" sz="3600" b="1" dirty="0" smtClean="0"/>
              <a:t>Bilateral Procedures</a:t>
            </a:r>
            <a:endParaRPr lang="en-US" altLang="en-US" b="1" dirty="0" smtClean="0"/>
          </a:p>
        </p:txBody>
      </p:sp>
      <p:sp>
        <p:nvSpPr>
          <p:cNvPr id="16387" name="Rectangle 3"/>
          <p:cNvSpPr>
            <a:spLocks noGrp="1" noChangeArrowheads="1"/>
          </p:cNvSpPr>
          <p:nvPr>
            <p:ph sz="half" idx="1"/>
          </p:nvPr>
        </p:nvSpPr>
        <p:spPr>
          <a:xfrm>
            <a:off x="685800" y="2103967"/>
            <a:ext cx="7772400" cy="1693333"/>
          </a:xfrm>
        </p:spPr>
        <p:txBody>
          <a:bodyPr>
            <a:normAutofit lnSpcReduction="10000"/>
          </a:bodyPr>
          <a:lstStyle/>
          <a:p>
            <a:pPr>
              <a:buFont typeface="Monotype Sorts" pitchFamily="-84" charset="2"/>
              <a:buNone/>
            </a:pPr>
            <a:r>
              <a:rPr lang="en-US" altLang="en-US" sz="3556" dirty="0" smtClean="0">
                <a:ea typeface="MS PGothic" panose="020B0600070205080204" pitchFamily="50" charset="-128"/>
              </a:rPr>
              <a:t>e.g.	</a:t>
            </a:r>
            <a:r>
              <a:rPr lang="en-US" altLang="en-US" sz="3556" i="1" dirty="0" smtClean="0">
                <a:ea typeface="MS PGothic" panose="020B0600070205080204" pitchFamily="50" charset="-128"/>
              </a:rPr>
              <a:t>78 </a:t>
            </a:r>
            <a:r>
              <a:rPr lang="en-US" altLang="en-US" sz="3556" i="1" dirty="0">
                <a:ea typeface="MS PGothic" panose="020B0600070205080204" pitchFamily="50" charset="-128"/>
              </a:rPr>
              <a:t>total knee </a:t>
            </a:r>
            <a:r>
              <a:rPr lang="en-US" altLang="en-US" sz="3556" i="1" dirty="0" smtClean="0">
                <a:ea typeface="MS PGothic" panose="020B0600070205080204" pitchFamily="50" charset="-128"/>
              </a:rPr>
              <a:t>arthroplasties were 	performed </a:t>
            </a:r>
            <a:r>
              <a:rPr lang="en-US" altLang="en-US" sz="3556" i="1" dirty="0">
                <a:ea typeface="MS PGothic" panose="020B0600070205080204" pitchFamily="50" charset="-128"/>
              </a:rPr>
              <a:t>in 50 patients </a:t>
            </a:r>
            <a:r>
              <a:rPr lang="en-US" altLang="en-US" sz="3556" i="1" dirty="0" smtClean="0">
                <a:ea typeface="MS PGothic" panose="020B0600070205080204" pitchFamily="50" charset="-128"/>
              </a:rPr>
              <a:t>and         	47 were </a:t>
            </a:r>
            <a:r>
              <a:rPr lang="en-US" altLang="en-US" sz="3556" i="1" dirty="0">
                <a:ea typeface="MS PGothic" panose="020B0600070205080204" pitchFamily="50" charset="-128"/>
              </a:rPr>
              <a:t>successful.</a:t>
            </a:r>
          </a:p>
        </p:txBody>
      </p:sp>
      <p:sp>
        <p:nvSpPr>
          <p:cNvPr id="16388" name="Rectangle 4"/>
          <p:cNvSpPr>
            <a:spLocks noGrp="1" noChangeArrowheads="1"/>
          </p:cNvSpPr>
          <p:nvPr>
            <p:ph type="body" sz="half" idx="2"/>
          </p:nvPr>
        </p:nvSpPr>
        <p:spPr>
          <a:xfrm>
            <a:off x="1572684" y="4148667"/>
            <a:ext cx="3123141" cy="1151467"/>
          </a:xfrm>
          <a:noFill/>
        </p:spPr>
        <p:txBody>
          <a:bodyPr>
            <a:normAutofit lnSpcReduction="10000"/>
          </a:bodyPr>
          <a:lstStyle/>
          <a:p>
            <a:pPr>
              <a:buSzPct val="50000"/>
              <a:buFont typeface="Wingdings" panose="05000000000000000000" pitchFamily="2" charset="2"/>
              <a:buChar char="l"/>
            </a:pPr>
            <a:r>
              <a:rPr lang="en-US" altLang="en-US" dirty="0" smtClean="0">
                <a:ea typeface="MS PGothic" panose="020B0600070205080204" pitchFamily="50" charset="-128"/>
              </a:rPr>
              <a:t>47 patients?</a:t>
            </a:r>
          </a:p>
          <a:p>
            <a:pPr>
              <a:buSzPct val="50000"/>
              <a:buFont typeface="Wingdings" panose="05000000000000000000" pitchFamily="2" charset="2"/>
              <a:buChar char="l"/>
            </a:pPr>
            <a:r>
              <a:rPr lang="en-US" altLang="en-US" dirty="0" smtClean="0">
                <a:ea typeface="MS PGothic" panose="020B0600070205080204" pitchFamily="50" charset="-128"/>
              </a:rPr>
              <a:t>47 knees?</a:t>
            </a: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10521" t="7000" r="11042" b="9001"/>
          <a:stretch/>
        </p:blipFill>
        <p:spPr>
          <a:xfrm>
            <a:off x="4812354" y="3863974"/>
            <a:ext cx="4074754" cy="2727325"/>
          </a:xfrm>
          <a:prstGeom prst="rect">
            <a:avLst/>
          </a:prstGeom>
        </p:spPr>
      </p:pic>
    </p:spTree>
    <p:extLst>
      <p:ext uri="{BB962C8B-B14F-4D97-AF65-F5344CB8AC3E}">
        <p14:creationId xmlns:p14="http://schemas.microsoft.com/office/powerpoint/2010/main" val="1468099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fade">
                                      <p:cBhvr>
                                        <p:cTn id="7" dur="1000"/>
                                        <p:tgtEl>
                                          <p:spTgt spid="16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fade">
                                      <p:cBhvr>
                                        <p:cTn id="12" dur="1000"/>
                                        <p:tgtEl>
                                          <p:spTgt spid="16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defRPr/>
            </a:pPr>
            <a:r>
              <a:rPr lang="en-US" b="1" dirty="0" smtClean="0">
                <a:ea typeface="+mj-ea"/>
                <a:cs typeface="+mj-cs"/>
              </a:rPr>
              <a:t>Percent</a:t>
            </a:r>
            <a:r>
              <a:rPr lang="en-US" dirty="0" smtClean="0">
                <a:ea typeface="+mj-ea"/>
                <a:cs typeface="+mj-cs"/>
              </a:rPr>
              <a:t> vs. </a:t>
            </a:r>
            <a:r>
              <a:rPr lang="en-US" b="1" dirty="0" smtClean="0">
                <a:ea typeface="+mj-ea"/>
                <a:cs typeface="+mj-cs"/>
              </a:rPr>
              <a:t>Numbers</a:t>
            </a:r>
          </a:p>
        </p:txBody>
      </p:sp>
      <p:sp>
        <p:nvSpPr>
          <p:cNvPr id="17411" name="Rectangle 4"/>
          <p:cNvSpPr>
            <a:spLocks noGrp="1" noChangeArrowheads="1"/>
          </p:cNvSpPr>
          <p:nvPr>
            <p:ph type="body" sz="half" idx="2"/>
          </p:nvPr>
        </p:nvSpPr>
        <p:spPr>
          <a:xfrm>
            <a:off x="484717" y="2251075"/>
            <a:ext cx="5647267" cy="3386667"/>
          </a:xfrm>
          <a:noFill/>
        </p:spPr>
        <p:txBody>
          <a:bodyPr>
            <a:normAutofit lnSpcReduction="10000"/>
          </a:bodyPr>
          <a:lstStyle/>
          <a:p>
            <a:pPr>
              <a:buSzPct val="50000"/>
              <a:buFont typeface="Wingdings" panose="05000000000000000000" pitchFamily="2" charset="2"/>
              <a:buChar char="l"/>
            </a:pPr>
            <a:r>
              <a:rPr lang="en-US" altLang="en-US" dirty="0">
                <a:ea typeface="MS PGothic" panose="020B0600070205080204" pitchFamily="50" charset="-128"/>
              </a:rPr>
              <a:t>Overly accurate</a:t>
            </a:r>
          </a:p>
          <a:p>
            <a:pPr>
              <a:buSzPct val="50000"/>
              <a:buFont typeface="Wingdings" panose="05000000000000000000" pitchFamily="2" charset="2"/>
              <a:buNone/>
            </a:pPr>
            <a:r>
              <a:rPr lang="en-US" altLang="en-US" dirty="0">
                <a:ea typeface="MS PGothic" panose="020B0600070205080204" pitchFamily="50" charset="-128"/>
              </a:rPr>
              <a:t>		- 93 patients, 79.612%</a:t>
            </a:r>
          </a:p>
          <a:p>
            <a:pPr>
              <a:buSzPct val="50000"/>
              <a:buFont typeface="Wingdings" panose="05000000000000000000" pitchFamily="2" charset="2"/>
              <a:buChar char="l"/>
            </a:pPr>
            <a:r>
              <a:rPr lang="en-US" altLang="en-US" dirty="0">
                <a:ea typeface="MS PGothic" panose="020B0600070205080204" pitchFamily="50" charset="-128"/>
              </a:rPr>
              <a:t>N &lt; 20</a:t>
            </a:r>
          </a:p>
          <a:p>
            <a:pPr>
              <a:buSzPct val="50000"/>
              <a:buFont typeface="Wingdings" panose="05000000000000000000" pitchFamily="2" charset="2"/>
              <a:buNone/>
            </a:pPr>
            <a:r>
              <a:rPr lang="en-US" altLang="en-US" dirty="0">
                <a:ea typeface="MS PGothic" panose="020B0600070205080204" pitchFamily="50" charset="-128"/>
              </a:rPr>
              <a:t>		- misleading </a:t>
            </a:r>
          </a:p>
          <a:p>
            <a:pPr>
              <a:buSzPct val="50000"/>
              <a:buFont typeface="Wingdings" panose="05000000000000000000" pitchFamily="2" charset="2"/>
              <a:buNone/>
            </a:pPr>
            <a:r>
              <a:rPr lang="en-US" altLang="en-US" dirty="0">
                <a:ea typeface="MS PGothic" panose="020B0600070205080204" pitchFamily="50" charset="-128"/>
              </a:rPr>
              <a:t>		- 1 of 2 versus 50%</a:t>
            </a:r>
          </a:p>
          <a:p>
            <a:pPr>
              <a:buSzPct val="50000"/>
              <a:buFont typeface="Wingdings" panose="05000000000000000000" pitchFamily="2" charset="2"/>
              <a:buChar char="l"/>
            </a:pPr>
            <a:r>
              <a:rPr lang="en-US" altLang="en-US" dirty="0">
                <a:ea typeface="MS PGothic" panose="020B0600070205080204" pitchFamily="50" charset="-128"/>
              </a:rPr>
              <a:t>Corresponding numbers</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009" y="3855509"/>
            <a:ext cx="2707216" cy="2707216"/>
          </a:xfrm>
          <a:prstGeom prst="rect">
            <a:avLst/>
          </a:prstGeom>
        </p:spPr>
      </p:pic>
    </p:spTree>
    <p:extLst>
      <p:ext uri="{BB962C8B-B14F-4D97-AF65-F5344CB8AC3E}">
        <p14:creationId xmlns:p14="http://schemas.microsoft.com/office/powerpoint/2010/main" val="18214919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993228"/>
            <a:ext cx="7886700" cy="759372"/>
          </a:xfrm>
        </p:spPr>
        <p:txBody>
          <a:bodyPr>
            <a:normAutofit/>
          </a:bodyPr>
          <a:lstStyle/>
          <a:p>
            <a:r>
              <a:rPr lang="en-US" sz="3600" b="1" dirty="0" smtClean="0">
                <a:solidFill>
                  <a:srgbClr val="002060"/>
                </a:solidFill>
                <a:effectLst>
                  <a:outerShdw blurRad="38100" dist="38100" dir="2700000" algn="tl">
                    <a:srgbClr val="000000">
                      <a:alpha val="43137"/>
                    </a:srgbClr>
                  </a:outerShdw>
                </a:effectLst>
                <a:latin typeface="+mn-lt"/>
              </a:rPr>
              <a:t>Why write?</a:t>
            </a:r>
            <a:endParaRPr lang="en-US" sz="3600" b="1" dirty="0">
              <a:solidFill>
                <a:srgbClr val="002060"/>
              </a:solidFill>
              <a:effectLst>
                <a:outerShdw blurRad="38100" dist="38100" dir="2700000" algn="tl">
                  <a:srgbClr val="000000">
                    <a:alpha val="43137"/>
                  </a:srgbClr>
                </a:outerShdw>
              </a:effectLst>
              <a:latin typeface="+mn-lt"/>
            </a:endParaRPr>
          </a:p>
        </p:txBody>
      </p:sp>
      <p:sp>
        <p:nvSpPr>
          <p:cNvPr id="4" name="Content Placeholder 3"/>
          <p:cNvSpPr>
            <a:spLocks noGrp="1"/>
          </p:cNvSpPr>
          <p:nvPr>
            <p:ph idx="1"/>
          </p:nvPr>
        </p:nvSpPr>
        <p:spPr>
          <a:xfrm>
            <a:off x="685800" y="1676400"/>
            <a:ext cx="7886700" cy="4351338"/>
          </a:xfrm>
        </p:spPr>
        <p:txBody>
          <a:bodyPr>
            <a:noAutofit/>
          </a:bodyPr>
          <a:lstStyle/>
          <a:p>
            <a:r>
              <a:rPr lang="en-US" sz="2800" dirty="0" smtClean="0">
                <a:solidFill>
                  <a:srgbClr val="002060"/>
                </a:solidFill>
                <a:effectLst>
                  <a:outerShdw blurRad="38100" dist="38100" dir="2700000" algn="tl">
                    <a:srgbClr val="000000">
                      <a:alpha val="43137"/>
                    </a:srgbClr>
                  </a:outerShdw>
                </a:effectLst>
              </a:rPr>
              <a:t>To remember (permanent record)</a:t>
            </a:r>
          </a:p>
          <a:p>
            <a:r>
              <a:rPr lang="en-US" sz="2800" dirty="0" smtClean="0">
                <a:solidFill>
                  <a:srgbClr val="002060"/>
                </a:solidFill>
                <a:effectLst>
                  <a:outerShdw blurRad="38100" dist="38100" dir="2700000" algn="tl">
                    <a:srgbClr val="000000">
                      <a:alpha val="43137"/>
                    </a:srgbClr>
                  </a:outerShdw>
                </a:effectLst>
              </a:rPr>
              <a:t>To understand better (sharpen thoughts and gain perspective)</a:t>
            </a:r>
          </a:p>
          <a:p>
            <a:r>
              <a:rPr lang="en-US" sz="2800" dirty="0" smtClean="0">
                <a:solidFill>
                  <a:srgbClr val="002060"/>
                </a:solidFill>
                <a:effectLst>
                  <a:outerShdw blurRad="38100" dist="38100" dir="2700000" algn="tl">
                    <a:srgbClr val="000000">
                      <a:alpha val="43137"/>
                    </a:srgbClr>
                  </a:outerShdw>
                </a:effectLst>
              </a:rPr>
              <a:t>To improve critical thinking</a:t>
            </a:r>
          </a:p>
          <a:p>
            <a:r>
              <a:rPr lang="en-US" sz="2800" dirty="0" smtClean="0">
                <a:solidFill>
                  <a:srgbClr val="002060"/>
                </a:solidFill>
                <a:effectLst>
                  <a:outerShdw blurRad="38100" dist="38100" dir="2700000" algn="tl">
                    <a:srgbClr val="000000">
                      <a:alpha val="43137"/>
                    </a:srgbClr>
                  </a:outerShdw>
                </a:effectLst>
              </a:rPr>
              <a:t>To communicate thoughts, ideas and techniques </a:t>
            </a:r>
          </a:p>
          <a:p>
            <a:r>
              <a:rPr lang="en-US" sz="2800" dirty="0" smtClean="0">
                <a:solidFill>
                  <a:srgbClr val="002060"/>
                </a:solidFill>
                <a:effectLst>
                  <a:outerShdw blurRad="38100" dist="38100" dir="2700000" algn="tl">
                    <a:srgbClr val="000000">
                      <a:alpha val="43137"/>
                    </a:srgbClr>
                  </a:outerShdw>
                </a:effectLst>
              </a:rPr>
              <a:t>To stimulate discussion and validation</a:t>
            </a:r>
          </a:p>
          <a:p>
            <a:r>
              <a:rPr lang="en-US" sz="2800" dirty="0" smtClean="0">
                <a:solidFill>
                  <a:srgbClr val="002060"/>
                </a:solidFill>
                <a:effectLst>
                  <a:outerShdw blurRad="38100" dist="38100" dir="2700000" algn="tl">
                    <a:srgbClr val="000000">
                      <a:alpha val="43137"/>
                    </a:srgbClr>
                  </a:outerShdw>
                </a:effectLst>
              </a:rPr>
              <a:t>To advance scientific knowledge and change practice</a:t>
            </a:r>
          </a:p>
          <a:p>
            <a:r>
              <a:rPr lang="en-US" sz="2800" dirty="0" smtClean="0">
                <a:solidFill>
                  <a:srgbClr val="002060"/>
                </a:solidFill>
                <a:effectLst>
                  <a:outerShdw blurRad="38100" dist="38100" dir="2700000" algn="tl">
                    <a:srgbClr val="000000">
                      <a:alpha val="43137"/>
                    </a:srgbClr>
                  </a:outerShdw>
                </a:effectLst>
              </a:rPr>
              <a:t>To protect intellectual property</a:t>
            </a:r>
            <a:endParaRPr lang="en-US"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07961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1200" y="692150"/>
            <a:ext cx="7772400" cy="1016000"/>
          </a:xfrm>
        </p:spPr>
        <p:txBody>
          <a:bodyPr>
            <a:normAutofit fontScale="90000"/>
          </a:bodyPr>
          <a:lstStyle/>
          <a:p>
            <a:pPr>
              <a:defRPr/>
            </a:pPr>
            <a:r>
              <a:rPr lang="en-US" altLang="en-US" dirty="0"/>
              <a:t>Manuscript Preparation</a:t>
            </a:r>
            <a:br>
              <a:rPr lang="en-US" altLang="en-US" dirty="0"/>
            </a:br>
            <a:r>
              <a:rPr lang="en-US" altLang="en-US" dirty="0"/>
              <a:t>- </a:t>
            </a:r>
            <a:r>
              <a:rPr lang="en-US" altLang="ja-JP" sz="4000" b="1" dirty="0" smtClean="0"/>
              <a:t>Discussion- </a:t>
            </a:r>
            <a:endParaRPr lang="en-US" dirty="0" smtClean="0">
              <a:ea typeface="+mj-ea"/>
              <a:cs typeface="+mj-cs"/>
            </a:endParaRPr>
          </a:p>
        </p:txBody>
      </p:sp>
      <p:sp>
        <p:nvSpPr>
          <p:cNvPr id="18435" name="Rectangle 3"/>
          <p:cNvSpPr>
            <a:spLocks noGrp="1" noChangeArrowheads="1"/>
          </p:cNvSpPr>
          <p:nvPr>
            <p:ph sz="half" idx="1"/>
          </p:nvPr>
        </p:nvSpPr>
        <p:spPr>
          <a:xfrm>
            <a:off x="711200" y="2204508"/>
            <a:ext cx="7772400" cy="677333"/>
          </a:xfrm>
        </p:spPr>
        <p:txBody>
          <a:bodyPr>
            <a:normAutofit/>
          </a:bodyPr>
          <a:lstStyle/>
          <a:p>
            <a:pPr algn="ctr">
              <a:buFont typeface="Monotype Sorts" pitchFamily="-84" charset="2"/>
              <a:buNone/>
            </a:pPr>
            <a:r>
              <a:rPr lang="en-US" altLang="en-US" sz="3600" b="1" dirty="0">
                <a:solidFill>
                  <a:schemeClr val="tx1">
                    <a:lumMod val="50000"/>
                    <a:lumOff val="50000"/>
                  </a:schemeClr>
                </a:solidFill>
                <a:ea typeface="MS PGothic" panose="020B0600070205080204" pitchFamily="50" charset="-128"/>
              </a:rPr>
              <a:t>Focus: Why important? Who cares?</a:t>
            </a:r>
          </a:p>
        </p:txBody>
      </p:sp>
      <p:sp>
        <p:nvSpPr>
          <p:cNvPr id="18436" name="Rectangle 4"/>
          <p:cNvSpPr>
            <a:spLocks noGrp="1" noChangeArrowheads="1"/>
          </p:cNvSpPr>
          <p:nvPr>
            <p:ph type="body" sz="half" idx="2"/>
          </p:nvPr>
        </p:nvSpPr>
        <p:spPr>
          <a:xfrm>
            <a:off x="426509" y="3206750"/>
            <a:ext cx="7679267" cy="3454400"/>
          </a:xfrm>
          <a:noFill/>
        </p:spPr>
        <p:txBody>
          <a:bodyPr>
            <a:normAutofit fontScale="92500"/>
          </a:bodyPr>
          <a:lstStyle/>
          <a:p>
            <a:pPr>
              <a:buSzPct val="50000"/>
              <a:buFont typeface="Wingdings" panose="05000000000000000000" pitchFamily="2" charset="2"/>
              <a:buChar char="l"/>
              <a:tabLst>
                <a:tab pos="266700" algn="l"/>
                <a:tab pos="361950" algn="l"/>
              </a:tabLst>
            </a:pPr>
            <a:r>
              <a:rPr lang="en-US" altLang="en-US" dirty="0" smtClean="0">
                <a:ea typeface="MS PGothic" panose="020B0600070205080204" pitchFamily="50" charset="-128"/>
              </a:rPr>
              <a:t>Briefly re-state purpose</a:t>
            </a:r>
          </a:p>
          <a:p>
            <a:pPr>
              <a:buSzPct val="50000"/>
              <a:buFont typeface="Wingdings" panose="05000000000000000000" pitchFamily="2" charset="2"/>
              <a:buChar char="l"/>
              <a:tabLst>
                <a:tab pos="266700" algn="l"/>
                <a:tab pos="361950" algn="l"/>
              </a:tabLst>
            </a:pPr>
            <a:r>
              <a:rPr lang="en-US" altLang="en-US" dirty="0" smtClean="0">
                <a:ea typeface="MS PGothic" panose="020B0600070205080204" pitchFamily="50" charset="-128"/>
              </a:rPr>
              <a:t>Briefly describe important findings: </a:t>
            </a:r>
            <a:r>
              <a:rPr lang="ja-JP" altLang="en-US" dirty="0" smtClean="0">
                <a:ea typeface="MS PGothic" panose="020B0600070205080204" pitchFamily="50" charset="-128"/>
              </a:rPr>
              <a:t>　　</a:t>
            </a:r>
            <a:r>
              <a:rPr lang="en-US" altLang="en-US" dirty="0" smtClean="0">
                <a:ea typeface="MS PGothic" panose="020B0600070205080204" pitchFamily="50" charset="-128"/>
              </a:rPr>
              <a:t>purpose achieved or not</a:t>
            </a:r>
          </a:p>
          <a:p>
            <a:pPr>
              <a:buSzPct val="50000"/>
              <a:buFont typeface="Wingdings" panose="05000000000000000000" pitchFamily="2" charset="2"/>
              <a:buChar char="l"/>
              <a:tabLst>
                <a:tab pos="266700" algn="l"/>
                <a:tab pos="361950" algn="l"/>
              </a:tabLst>
            </a:pPr>
            <a:r>
              <a:rPr lang="en-US" altLang="en-US" b="1" i="1" dirty="0" smtClean="0">
                <a:ea typeface="MS PGothic" panose="020B0600070205080204" pitchFamily="50" charset="-128"/>
              </a:rPr>
              <a:t>most relevant</a:t>
            </a:r>
            <a:r>
              <a:rPr lang="en-US" altLang="en-US" dirty="0" smtClean="0">
                <a:ea typeface="MS PGothic" panose="020B0600070205080204" pitchFamily="50" charset="-128"/>
              </a:rPr>
              <a:t> literature</a:t>
            </a:r>
          </a:p>
          <a:p>
            <a:pPr>
              <a:buSzPct val="50000"/>
              <a:buFont typeface="Wingdings" panose="05000000000000000000" pitchFamily="2" charset="2"/>
              <a:buChar char="l"/>
              <a:tabLst>
                <a:tab pos="266700" algn="l"/>
                <a:tab pos="361950" algn="l"/>
              </a:tabLst>
            </a:pPr>
            <a:r>
              <a:rPr lang="en-US" altLang="en-US" dirty="0" smtClean="0">
                <a:ea typeface="MS PGothic" panose="020B0600070205080204" pitchFamily="50" charset="-128"/>
              </a:rPr>
              <a:t>Strengths/weaknesses/limitations</a:t>
            </a:r>
          </a:p>
          <a:p>
            <a:pPr>
              <a:buSzPct val="50000"/>
              <a:buFont typeface="Wingdings" panose="05000000000000000000" pitchFamily="2" charset="2"/>
              <a:buChar char="l"/>
              <a:tabLst>
                <a:tab pos="266700" algn="l"/>
                <a:tab pos="361950" algn="l"/>
              </a:tabLst>
            </a:pPr>
            <a:r>
              <a:rPr lang="en-US" altLang="en-US" dirty="0" smtClean="0">
                <a:ea typeface="MS PGothic" panose="020B0600070205080204" pitchFamily="50" charset="-128"/>
              </a:rPr>
              <a:t>Don’t overstate conclusions: base on findings</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8450" y="3378199"/>
            <a:ext cx="2400300" cy="2400300"/>
          </a:xfrm>
          <a:prstGeom prst="rect">
            <a:avLst/>
          </a:prstGeom>
        </p:spPr>
      </p:pic>
    </p:spTree>
    <p:extLst>
      <p:ext uri="{BB962C8B-B14F-4D97-AF65-F5344CB8AC3E}">
        <p14:creationId xmlns:p14="http://schemas.microsoft.com/office/powerpoint/2010/main" val="3341527982"/>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922867"/>
            <a:ext cx="7772400" cy="948267"/>
          </a:xfrm>
        </p:spPr>
        <p:txBody>
          <a:bodyPr>
            <a:normAutofit fontScale="90000"/>
          </a:bodyPr>
          <a:lstStyle/>
          <a:p>
            <a:pPr>
              <a:defRPr/>
            </a:pPr>
            <a:r>
              <a:rPr lang="en-US" altLang="en-US" dirty="0"/>
              <a:t>Manuscript Preparation</a:t>
            </a:r>
            <a:br>
              <a:rPr lang="en-US" altLang="en-US" dirty="0"/>
            </a:br>
            <a:r>
              <a:rPr lang="en-US" altLang="en-US" dirty="0"/>
              <a:t>- </a:t>
            </a:r>
            <a:r>
              <a:rPr lang="en-US" altLang="ja-JP" sz="4000" b="1" dirty="0" smtClean="0"/>
              <a:t>Figures- </a:t>
            </a:r>
            <a:endParaRPr lang="en-US" dirty="0" smtClean="0">
              <a:ea typeface="+mj-ea"/>
              <a:cs typeface="+mj-cs"/>
            </a:endParaRPr>
          </a:p>
        </p:txBody>
      </p:sp>
      <p:sp>
        <p:nvSpPr>
          <p:cNvPr id="19459" name="Rectangle 4"/>
          <p:cNvSpPr>
            <a:spLocks noGrp="1" noChangeArrowheads="1"/>
          </p:cNvSpPr>
          <p:nvPr>
            <p:ph type="body" sz="half" idx="2"/>
          </p:nvPr>
        </p:nvSpPr>
        <p:spPr>
          <a:xfrm>
            <a:off x="685800" y="3506258"/>
            <a:ext cx="6174317" cy="2923117"/>
          </a:xfrm>
          <a:noFill/>
        </p:spPr>
        <p:txBody>
          <a:bodyPr>
            <a:normAutofit/>
          </a:bodyPr>
          <a:lstStyle/>
          <a:p>
            <a:pPr>
              <a:lnSpc>
                <a:spcPct val="90000"/>
              </a:lnSpc>
              <a:buSzPct val="50000"/>
              <a:buFont typeface="Wingdings" panose="05000000000000000000" pitchFamily="2" charset="2"/>
              <a:buChar char="l"/>
            </a:pPr>
            <a:r>
              <a:rPr lang="en-US" altLang="en-US" sz="2800" dirty="0">
                <a:ea typeface="MS PGothic" panose="020B0600070205080204" pitchFamily="50" charset="-128"/>
              </a:rPr>
              <a:t>Not a photo album</a:t>
            </a:r>
          </a:p>
          <a:p>
            <a:pPr>
              <a:lnSpc>
                <a:spcPct val="90000"/>
              </a:lnSpc>
              <a:buSzPct val="50000"/>
              <a:buFont typeface="Wingdings" panose="05000000000000000000" pitchFamily="2" charset="2"/>
              <a:buChar char="l"/>
            </a:pPr>
            <a:r>
              <a:rPr lang="en-US" altLang="en-US" sz="2800" dirty="0">
                <a:ea typeface="MS PGothic" panose="020B0600070205080204" pitchFamily="50" charset="-128"/>
              </a:rPr>
              <a:t>Exclude normal side</a:t>
            </a:r>
          </a:p>
          <a:p>
            <a:pPr>
              <a:lnSpc>
                <a:spcPct val="90000"/>
              </a:lnSpc>
              <a:buSzPct val="50000"/>
              <a:buFont typeface="Wingdings" panose="05000000000000000000" pitchFamily="2" charset="2"/>
              <a:buChar char="l"/>
            </a:pPr>
            <a:r>
              <a:rPr lang="en-US" altLang="en-US" sz="2800" dirty="0">
                <a:ea typeface="MS PGothic" panose="020B0600070205080204" pitchFamily="50" charset="-128"/>
              </a:rPr>
              <a:t>Plan as part of text</a:t>
            </a:r>
          </a:p>
          <a:p>
            <a:pPr>
              <a:lnSpc>
                <a:spcPct val="90000"/>
              </a:lnSpc>
              <a:buSzPct val="50000"/>
              <a:buFont typeface="Wingdings" panose="05000000000000000000" pitchFamily="2" charset="2"/>
              <a:buChar char="l"/>
            </a:pPr>
            <a:r>
              <a:rPr lang="en-US" altLang="en-US" sz="2800" i="1" dirty="0">
                <a:solidFill>
                  <a:schemeClr val="accent2"/>
                </a:solidFill>
                <a:ea typeface="MS PGothic" panose="020B0600070205080204" pitchFamily="50" charset="-128"/>
              </a:rPr>
              <a:t>Illustrate important points</a:t>
            </a:r>
          </a:p>
          <a:p>
            <a:pPr>
              <a:lnSpc>
                <a:spcPct val="90000"/>
              </a:lnSpc>
              <a:buSzPct val="50000"/>
              <a:buFont typeface="Wingdings" panose="05000000000000000000" pitchFamily="2" charset="2"/>
              <a:buChar char="l"/>
            </a:pPr>
            <a:r>
              <a:rPr lang="en-US" altLang="en-US" sz="2800" dirty="0">
                <a:ea typeface="MS PGothic" panose="020B0600070205080204" pitchFamily="50" charset="-128"/>
              </a:rPr>
              <a:t>Color helpful</a:t>
            </a:r>
          </a:p>
        </p:txBody>
      </p:sp>
      <p:sp>
        <p:nvSpPr>
          <p:cNvPr id="4" name="Rectangle 3"/>
          <p:cNvSpPr>
            <a:spLocks noGrp="1" noChangeArrowheads="1"/>
          </p:cNvSpPr>
          <p:nvPr>
            <p:ph sz="half" idx="1"/>
          </p:nvPr>
        </p:nvSpPr>
        <p:spPr>
          <a:xfrm>
            <a:off x="685800" y="2445279"/>
            <a:ext cx="7772400" cy="677333"/>
          </a:xfrm>
        </p:spPr>
        <p:txBody>
          <a:bodyPr>
            <a:normAutofit/>
          </a:bodyPr>
          <a:lstStyle/>
          <a:p>
            <a:pPr algn="ctr">
              <a:buFont typeface="Monotype Sorts" pitchFamily="-84" charset="2"/>
              <a:buNone/>
            </a:pPr>
            <a:r>
              <a:rPr lang="en-US" altLang="en-US" sz="3600" b="1" dirty="0">
                <a:solidFill>
                  <a:schemeClr val="tx1">
                    <a:lumMod val="50000"/>
                    <a:lumOff val="50000"/>
                  </a:schemeClr>
                </a:solidFill>
                <a:ea typeface="MS PGothic" panose="020B0600070205080204" pitchFamily="50" charset="-128"/>
              </a:rPr>
              <a:t>Focus: </a:t>
            </a:r>
            <a:r>
              <a:rPr lang="en-US" altLang="en-US" sz="3600" b="1" dirty="0" smtClean="0">
                <a:solidFill>
                  <a:schemeClr val="tx1">
                    <a:lumMod val="50000"/>
                    <a:lumOff val="50000"/>
                  </a:schemeClr>
                </a:solidFill>
                <a:ea typeface="MS PGothic" panose="020B0600070205080204" pitchFamily="50" charset="-128"/>
              </a:rPr>
              <a:t> illustrate your results</a:t>
            </a:r>
            <a:endParaRPr lang="en-US" altLang="en-US" sz="3600" b="1" dirty="0">
              <a:solidFill>
                <a:schemeClr val="tx1">
                  <a:lumMod val="50000"/>
                  <a:lumOff val="50000"/>
                </a:schemeClr>
              </a:solidFill>
              <a:ea typeface="MS PGothic" panose="020B0600070205080204"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225" y="4333875"/>
            <a:ext cx="3243850" cy="1957123"/>
          </a:xfrm>
          <a:prstGeom prst="rect">
            <a:avLst/>
          </a:prstGeom>
        </p:spPr>
      </p:pic>
    </p:spTree>
    <p:extLst>
      <p:ext uri="{BB962C8B-B14F-4D97-AF65-F5344CB8AC3E}">
        <p14:creationId xmlns:p14="http://schemas.microsoft.com/office/powerpoint/2010/main" val="2975053696"/>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defRPr/>
            </a:pPr>
            <a:r>
              <a:rPr lang="en-US" altLang="en-US" dirty="0"/>
              <a:t>Manuscript Preparation</a:t>
            </a:r>
            <a:br>
              <a:rPr lang="en-US" altLang="en-US" dirty="0"/>
            </a:br>
            <a:r>
              <a:rPr lang="en-US" altLang="en-US" dirty="0"/>
              <a:t>- </a:t>
            </a:r>
            <a:r>
              <a:rPr lang="en-US" altLang="ja-JP" sz="4000" b="1" dirty="0" smtClean="0"/>
              <a:t>Tables- </a:t>
            </a:r>
            <a:endParaRPr lang="en-US" dirty="0" smtClean="0">
              <a:ea typeface="+mj-ea"/>
              <a:cs typeface="+mj-cs"/>
            </a:endParaRPr>
          </a:p>
        </p:txBody>
      </p:sp>
      <p:sp>
        <p:nvSpPr>
          <p:cNvPr id="20483" name="Rectangle 4"/>
          <p:cNvSpPr>
            <a:spLocks noGrp="1" noChangeArrowheads="1"/>
          </p:cNvSpPr>
          <p:nvPr>
            <p:ph type="body" sz="half" idx="2"/>
          </p:nvPr>
        </p:nvSpPr>
        <p:spPr>
          <a:xfrm>
            <a:off x="345017" y="3022601"/>
            <a:ext cx="6773333" cy="3474508"/>
          </a:xfrm>
          <a:noFill/>
        </p:spPr>
        <p:txBody>
          <a:bodyPr>
            <a:normAutofit/>
          </a:bodyPr>
          <a:lstStyle/>
          <a:p>
            <a:pPr defTabSz="361950">
              <a:buSzPct val="50000"/>
              <a:buFont typeface="Wingdings" panose="05000000000000000000" pitchFamily="2" charset="2"/>
              <a:buChar char="l"/>
            </a:pPr>
            <a:r>
              <a:rPr lang="en-US" altLang="en-US" sz="2800" dirty="0" smtClean="0">
                <a:ea typeface="MS PGothic" panose="020B0600070205080204" pitchFamily="50" charset="-128"/>
              </a:rPr>
              <a:t>Briefly summarize information in text</a:t>
            </a:r>
          </a:p>
          <a:p>
            <a:pPr defTabSz="361950">
              <a:buSzPct val="50000"/>
              <a:buFont typeface="Wingdings" panose="05000000000000000000" pitchFamily="2" charset="2"/>
              <a:buChar char="l"/>
            </a:pPr>
            <a:r>
              <a:rPr lang="en-US" altLang="en-US" sz="2800" dirty="0">
                <a:ea typeface="MS PGothic" panose="020B0600070205080204" pitchFamily="50" charset="-128"/>
              </a:rPr>
              <a:t>Not a PowerPoint </a:t>
            </a:r>
            <a:r>
              <a:rPr lang="en-US" altLang="en-US" sz="2800" dirty="0" smtClean="0">
                <a:ea typeface="MS PGothic" panose="020B0600070205080204" pitchFamily="50" charset="-128"/>
              </a:rPr>
              <a:t>slide from </a:t>
            </a:r>
            <a:r>
              <a:rPr lang="en-US" altLang="en-US" sz="2800" dirty="0">
                <a:ea typeface="MS PGothic" panose="020B0600070205080204" pitchFamily="50" charset="-128"/>
              </a:rPr>
              <a:t>a presentation</a:t>
            </a:r>
          </a:p>
          <a:p>
            <a:pPr defTabSz="361950">
              <a:buSzPct val="50000"/>
              <a:buFont typeface="Wingdings" panose="05000000000000000000" pitchFamily="2" charset="2"/>
              <a:buChar char="l"/>
            </a:pPr>
            <a:r>
              <a:rPr lang="en-US" altLang="en-US" sz="2800" dirty="0" smtClean="0">
                <a:ea typeface="MS PGothic" panose="020B0600070205080204" pitchFamily="50" charset="-128"/>
              </a:rPr>
              <a:t>Take up space</a:t>
            </a:r>
          </a:p>
          <a:p>
            <a:pPr defTabSz="361950">
              <a:buSzPct val="50000"/>
              <a:buFont typeface="Wingdings" panose="05000000000000000000" pitchFamily="2" charset="2"/>
              <a:buChar char="l"/>
            </a:pPr>
            <a:r>
              <a:rPr lang="en-US" altLang="en-US" sz="2800" dirty="0" smtClean="0">
                <a:ea typeface="MS PGothic" panose="020B0600070205080204" pitchFamily="50" charset="-128"/>
              </a:rPr>
              <a:t>Should add information</a:t>
            </a:r>
          </a:p>
          <a:p>
            <a:pPr defTabSz="361950">
              <a:buSzPct val="50000"/>
              <a:buFont typeface="Wingdings" panose="05000000000000000000" pitchFamily="2" charset="2"/>
              <a:buChar char="l"/>
            </a:pPr>
            <a:r>
              <a:rPr lang="en-US" altLang="en-US" sz="2800" i="1" dirty="0" smtClean="0">
                <a:ea typeface="MS PGothic" panose="020B0600070205080204" pitchFamily="50" charset="-128"/>
              </a:rPr>
              <a:t>Consider appendix for 				supplementary tables</a:t>
            </a:r>
            <a:endParaRPr lang="en-US" altLang="en-US" sz="2800" dirty="0" smtClean="0">
              <a:ea typeface="MS PGothic" panose="020B0600070205080204" pitchFamily="50" charset="-128"/>
            </a:endParaRPr>
          </a:p>
        </p:txBody>
      </p:sp>
      <p:sp>
        <p:nvSpPr>
          <p:cNvPr id="4" name="Rectangle 3"/>
          <p:cNvSpPr>
            <a:spLocks noGrp="1" noChangeArrowheads="1"/>
          </p:cNvSpPr>
          <p:nvPr>
            <p:ph sz="half" idx="1"/>
          </p:nvPr>
        </p:nvSpPr>
        <p:spPr>
          <a:xfrm>
            <a:off x="685800" y="2048934"/>
            <a:ext cx="7772400" cy="677333"/>
          </a:xfrm>
        </p:spPr>
        <p:txBody>
          <a:bodyPr>
            <a:normAutofit/>
          </a:bodyPr>
          <a:lstStyle/>
          <a:p>
            <a:pPr algn="ctr">
              <a:buFont typeface="Monotype Sorts" pitchFamily="-84" charset="2"/>
              <a:buNone/>
            </a:pPr>
            <a:r>
              <a:rPr lang="en-US" altLang="en-US" sz="3600" b="1" dirty="0">
                <a:solidFill>
                  <a:schemeClr val="tx1">
                    <a:lumMod val="50000"/>
                    <a:lumOff val="50000"/>
                  </a:schemeClr>
                </a:solidFill>
                <a:ea typeface="MS PGothic" panose="020B0600070205080204" pitchFamily="50" charset="-128"/>
              </a:rPr>
              <a:t>Focus: </a:t>
            </a:r>
            <a:r>
              <a:rPr lang="en-US" altLang="en-US" sz="3600" b="1" dirty="0" smtClean="0">
                <a:solidFill>
                  <a:schemeClr val="tx1">
                    <a:lumMod val="50000"/>
                    <a:lumOff val="50000"/>
                  </a:schemeClr>
                </a:solidFill>
                <a:ea typeface="MS PGothic" panose="020B0600070205080204" pitchFamily="50" charset="-128"/>
              </a:rPr>
              <a:t> summarize your results</a:t>
            </a:r>
            <a:endParaRPr lang="en-US" altLang="en-US" sz="3600" b="1" dirty="0">
              <a:solidFill>
                <a:schemeClr val="tx1">
                  <a:lumMod val="50000"/>
                  <a:lumOff val="50000"/>
                </a:schemeClr>
              </a:solidFill>
              <a:ea typeface="MS PGothic" panose="020B0600070205080204" pitchFamily="50" charset="-128"/>
            </a:endParaRPr>
          </a:p>
        </p:txBody>
      </p:sp>
      <p:pic>
        <p:nvPicPr>
          <p:cNvPr id="6" name="図 5"/>
          <p:cNvPicPr>
            <a:picLocks noChangeAspect="1"/>
          </p:cNvPicPr>
          <p:nvPr/>
        </p:nvPicPr>
        <p:blipFill>
          <a:blip r:embed="rId2"/>
          <a:stretch>
            <a:fillRect/>
          </a:stretch>
        </p:blipFill>
        <p:spPr>
          <a:xfrm>
            <a:off x="4348069" y="4633968"/>
            <a:ext cx="4651499" cy="1377534"/>
          </a:xfrm>
          <a:prstGeom prst="rect">
            <a:avLst/>
          </a:prstGeom>
        </p:spPr>
      </p:pic>
      <p:sp>
        <p:nvSpPr>
          <p:cNvPr id="7" name="テキスト ボックス 6"/>
          <p:cNvSpPr txBox="1"/>
          <p:nvPr/>
        </p:nvSpPr>
        <p:spPr>
          <a:xfrm>
            <a:off x="6264589" y="6380719"/>
            <a:ext cx="2734979" cy="369332"/>
          </a:xfrm>
          <a:prstGeom prst="rect">
            <a:avLst/>
          </a:prstGeom>
          <a:noFill/>
        </p:spPr>
        <p:txBody>
          <a:bodyPr wrap="none" rtlCol="0">
            <a:spAutoFit/>
          </a:bodyPr>
          <a:lstStyle/>
          <a:p>
            <a:r>
              <a:rPr kumimoji="1" lang="en-US" altLang="ja-JP" dirty="0" smtClean="0">
                <a:solidFill>
                  <a:prstClr val="black"/>
                </a:solidFill>
              </a:rPr>
              <a:t>Werner</a:t>
            </a:r>
            <a:r>
              <a:rPr kumimoji="1" lang="ja-JP" altLang="en-US" dirty="0">
                <a:solidFill>
                  <a:prstClr val="black"/>
                </a:solidFill>
              </a:rPr>
              <a:t> </a:t>
            </a:r>
            <a:r>
              <a:rPr kumimoji="1" lang="en-US" altLang="ja-JP" dirty="0" smtClean="0">
                <a:solidFill>
                  <a:prstClr val="black"/>
                </a:solidFill>
              </a:rPr>
              <a:t>et al. JBJS Am 2013</a:t>
            </a:r>
            <a:endParaRPr kumimoji="1" lang="ja-JP" altLang="en-US" dirty="0">
              <a:solidFill>
                <a:prstClr val="black"/>
              </a:solidFill>
            </a:endParaRPr>
          </a:p>
        </p:txBody>
      </p:sp>
    </p:spTree>
    <p:extLst>
      <p:ext uri="{BB962C8B-B14F-4D97-AF65-F5344CB8AC3E}">
        <p14:creationId xmlns:p14="http://schemas.microsoft.com/office/powerpoint/2010/main" val="2852692112"/>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7675" y="652917"/>
            <a:ext cx="8229600" cy="1143000"/>
          </a:xfrm>
        </p:spPr>
        <p:txBody>
          <a:bodyPr>
            <a:normAutofit fontScale="90000"/>
          </a:bodyPr>
          <a:lstStyle/>
          <a:p>
            <a:pPr>
              <a:defRPr/>
            </a:pPr>
            <a:r>
              <a:rPr lang="en-US" altLang="en-US" dirty="0"/>
              <a:t>Manuscript Preparation</a:t>
            </a:r>
            <a:br>
              <a:rPr lang="en-US" altLang="en-US" dirty="0"/>
            </a:br>
            <a:r>
              <a:rPr lang="en-US" altLang="en-US" dirty="0"/>
              <a:t>- </a:t>
            </a:r>
            <a:r>
              <a:rPr lang="en-US" altLang="ja-JP" sz="3600" b="1" dirty="0" smtClean="0"/>
              <a:t>Appendix- </a:t>
            </a:r>
            <a:endParaRPr lang="en-US" dirty="0" smtClean="0">
              <a:ea typeface="+mj-ea"/>
              <a:cs typeface="+mj-cs"/>
            </a:endParaRPr>
          </a:p>
        </p:txBody>
      </p:sp>
      <p:sp>
        <p:nvSpPr>
          <p:cNvPr id="21507" name="Rectangle 3"/>
          <p:cNvSpPr>
            <a:spLocks noGrp="1" noChangeArrowheads="1"/>
          </p:cNvSpPr>
          <p:nvPr>
            <p:ph type="body" idx="1"/>
          </p:nvPr>
        </p:nvSpPr>
        <p:spPr>
          <a:xfrm>
            <a:off x="358775" y="3327400"/>
            <a:ext cx="5622925" cy="2216150"/>
          </a:xfrm>
        </p:spPr>
        <p:txBody>
          <a:bodyPr/>
          <a:lstStyle/>
          <a:p>
            <a:pPr>
              <a:buSzPct val="50000"/>
              <a:buFont typeface="Wingdings" panose="05000000000000000000" pitchFamily="2" charset="2"/>
              <a:buChar char="l"/>
            </a:pPr>
            <a:r>
              <a:rPr lang="en-US" altLang="en-US" dirty="0" smtClean="0">
                <a:ea typeface="MS PGothic" panose="020B0600070205080204" pitchFamily="50" charset="-128"/>
              </a:rPr>
              <a:t>Surgical technique</a:t>
            </a:r>
          </a:p>
          <a:p>
            <a:pPr>
              <a:buSzPct val="50000"/>
              <a:buFont typeface="Wingdings" panose="05000000000000000000" pitchFamily="2" charset="2"/>
              <a:buChar char="l"/>
            </a:pPr>
            <a:r>
              <a:rPr lang="en-US" altLang="en-US" dirty="0" smtClean="0">
                <a:ea typeface="MS PGothic" panose="020B0600070205080204" pitchFamily="50" charset="-128"/>
              </a:rPr>
              <a:t>Raw data	</a:t>
            </a:r>
          </a:p>
          <a:p>
            <a:pPr>
              <a:buSzPct val="50000"/>
              <a:buFont typeface="Wingdings" panose="05000000000000000000" pitchFamily="2" charset="2"/>
              <a:buChar char="l"/>
            </a:pPr>
            <a:r>
              <a:rPr lang="en-US" altLang="en-US" dirty="0" smtClean="0">
                <a:ea typeface="MS PGothic" panose="020B0600070205080204" pitchFamily="50" charset="-128"/>
              </a:rPr>
              <a:t>Technical information</a:t>
            </a:r>
          </a:p>
          <a:p>
            <a:pPr>
              <a:buSzPct val="50000"/>
              <a:buFont typeface="Wingdings" panose="05000000000000000000" pitchFamily="2" charset="2"/>
              <a:buChar char="l"/>
            </a:pPr>
            <a:r>
              <a:rPr lang="en-US" altLang="en-US" dirty="0" smtClean="0">
                <a:ea typeface="MS PGothic" panose="020B0600070205080204" pitchFamily="50" charset="-128"/>
              </a:rPr>
              <a:t>Publish electronically?</a:t>
            </a:r>
          </a:p>
        </p:txBody>
      </p:sp>
      <p:sp>
        <p:nvSpPr>
          <p:cNvPr id="4" name="Rectangle 3"/>
          <p:cNvSpPr txBox="1">
            <a:spLocks noChangeArrowheads="1"/>
          </p:cNvSpPr>
          <p:nvPr/>
        </p:nvSpPr>
        <p:spPr>
          <a:xfrm>
            <a:off x="676275" y="2296584"/>
            <a:ext cx="7772400" cy="677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2"/>
              </a:buBlip>
              <a:defRPr kumimoji="1" sz="2800" kern="1200">
                <a:solidFill>
                  <a:schemeClr val="tx1">
                    <a:lumMod val="65000"/>
                    <a:lumOff val="35000"/>
                  </a:schemeClr>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Tx/>
              <a:buBlip>
                <a:blip r:embed="rId2"/>
              </a:buBlip>
              <a:defRPr kumimoji="1" sz="2400" kern="1200">
                <a:solidFill>
                  <a:schemeClr val="tx1">
                    <a:lumMod val="65000"/>
                    <a:lumOff val="35000"/>
                  </a:schemeClr>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Tx/>
              <a:buBlip>
                <a:blip r:embed="rId2"/>
              </a:buBlip>
              <a:defRPr kumimoji="1" sz="2000" kern="1200">
                <a:solidFill>
                  <a:schemeClr val="tx1">
                    <a:lumMod val="65000"/>
                    <a:lumOff val="35000"/>
                  </a:schemeClr>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Tx/>
              <a:buBlip>
                <a:blip r:embed="rId2"/>
              </a:buBlip>
              <a:defRPr kumimoji="1" sz="1800" kern="1200">
                <a:solidFill>
                  <a:schemeClr val="tx1">
                    <a:lumMod val="65000"/>
                    <a:lumOff val="35000"/>
                  </a:schemeClr>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Tx/>
              <a:buBlip>
                <a:blip r:embed="rId2"/>
              </a:buBlip>
              <a:defRPr kumimoji="1" sz="1800" kern="1200">
                <a:solidFill>
                  <a:schemeClr val="tx1">
                    <a:lumMod val="65000"/>
                    <a:lumOff val="35000"/>
                  </a:schemeClr>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Font typeface="Monotype Sorts" pitchFamily="-84" charset="2"/>
              <a:buNone/>
            </a:pPr>
            <a:r>
              <a:rPr lang="en-US" altLang="en-US" sz="3600" b="1" dirty="0" smtClean="0">
                <a:solidFill>
                  <a:prstClr val="black">
                    <a:lumMod val="50000"/>
                    <a:lumOff val="50000"/>
                  </a:prstClr>
                </a:solidFill>
                <a:ea typeface="MS PGothic" panose="020B0600070205080204" pitchFamily="50" charset="-128"/>
              </a:rPr>
              <a:t>Focus:  to emphasize your study…</a:t>
            </a:r>
            <a:endParaRPr lang="en-US" altLang="en-US" sz="3600" b="1" dirty="0">
              <a:solidFill>
                <a:prstClr val="black">
                  <a:lumMod val="50000"/>
                  <a:lumOff val="50000"/>
                </a:prstClr>
              </a:solidFill>
              <a:ea typeface="MS PGothic" panose="020B0600070205080204" pitchFamily="50" charset="-128"/>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b="15839"/>
          <a:stretch/>
        </p:blipFill>
        <p:spPr>
          <a:xfrm>
            <a:off x="5286375" y="3609975"/>
            <a:ext cx="3497116" cy="2943225"/>
          </a:xfrm>
          <a:prstGeom prst="rect">
            <a:avLst/>
          </a:prstGeom>
        </p:spPr>
      </p:pic>
    </p:spTree>
    <p:extLst>
      <p:ext uri="{BB962C8B-B14F-4D97-AF65-F5344CB8AC3E}">
        <p14:creationId xmlns:p14="http://schemas.microsoft.com/office/powerpoint/2010/main" val="1300689269"/>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r="19778"/>
          <a:stretch/>
        </p:blipFill>
        <p:spPr>
          <a:xfrm>
            <a:off x="5019221" y="3419475"/>
            <a:ext cx="3940629" cy="3438525"/>
          </a:xfrm>
          <a:prstGeom prst="rect">
            <a:avLst/>
          </a:prstGeom>
        </p:spPr>
      </p:pic>
      <p:sp>
        <p:nvSpPr>
          <p:cNvPr id="32770" name="Rectangle 2"/>
          <p:cNvSpPr>
            <a:spLocks noGrp="1" noChangeArrowheads="1"/>
          </p:cNvSpPr>
          <p:nvPr>
            <p:ph type="title"/>
          </p:nvPr>
        </p:nvSpPr>
        <p:spPr>
          <a:xfrm>
            <a:off x="806450" y="846667"/>
            <a:ext cx="7772400" cy="812800"/>
          </a:xfrm>
        </p:spPr>
        <p:txBody>
          <a:bodyPr>
            <a:normAutofit fontScale="90000"/>
          </a:bodyPr>
          <a:lstStyle/>
          <a:p>
            <a:pPr>
              <a:defRPr/>
            </a:pPr>
            <a:r>
              <a:rPr lang="en-US" altLang="en-US" dirty="0"/>
              <a:t>Manuscript Preparation</a:t>
            </a:r>
            <a:br>
              <a:rPr lang="en-US" altLang="en-US" dirty="0"/>
            </a:br>
            <a:r>
              <a:rPr lang="en-US" altLang="en-US" dirty="0"/>
              <a:t>- </a:t>
            </a:r>
            <a:r>
              <a:rPr lang="en-US" altLang="ja-JP" sz="4000" b="1" dirty="0" smtClean="0"/>
              <a:t>References- </a:t>
            </a:r>
            <a:endParaRPr lang="en-US" dirty="0" smtClean="0">
              <a:ea typeface="+mj-ea"/>
              <a:cs typeface="+mj-cs"/>
            </a:endParaRPr>
          </a:p>
        </p:txBody>
      </p:sp>
      <p:sp>
        <p:nvSpPr>
          <p:cNvPr id="22531" name="Rectangle 4"/>
          <p:cNvSpPr>
            <a:spLocks noGrp="1" noChangeArrowheads="1"/>
          </p:cNvSpPr>
          <p:nvPr>
            <p:ph type="body" sz="half" idx="2"/>
          </p:nvPr>
        </p:nvSpPr>
        <p:spPr>
          <a:xfrm>
            <a:off x="571500" y="3220509"/>
            <a:ext cx="5308600" cy="2709333"/>
          </a:xfrm>
          <a:noFill/>
        </p:spPr>
        <p:txBody>
          <a:bodyPr>
            <a:normAutofit/>
          </a:bodyPr>
          <a:lstStyle/>
          <a:p>
            <a:pPr>
              <a:buSzPct val="50000"/>
              <a:buFont typeface="Wingdings" panose="05000000000000000000" pitchFamily="2" charset="2"/>
              <a:buChar char="l"/>
            </a:pPr>
            <a:r>
              <a:rPr lang="en-US" altLang="en-US" sz="2800" dirty="0" smtClean="0">
                <a:ea typeface="MS PGothic" panose="020B0600070205080204" pitchFamily="50" charset="-128"/>
              </a:rPr>
              <a:t>Search for references</a:t>
            </a:r>
          </a:p>
          <a:p>
            <a:pPr>
              <a:buSzPct val="50000"/>
              <a:buFont typeface="Wingdings" panose="05000000000000000000" pitchFamily="2" charset="2"/>
              <a:buChar char="l"/>
            </a:pPr>
            <a:r>
              <a:rPr lang="en-US" altLang="en-US" sz="2800" dirty="0" smtClean="0">
                <a:ea typeface="MS PGothic" panose="020B0600070205080204" pitchFamily="50" charset="-128"/>
              </a:rPr>
              <a:t>Read them (not just Abstract)</a:t>
            </a:r>
          </a:p>
          <a:p>
            <a:pPr>
              <a:buSzPct val="50000"/>
              <a:buFont typeface="Wingdings" panose="05000000000000000000" pitchFamily="2" charset="2"/>
              <a:buChar char="l"/>
            </a:pPr>
            <a:r>
              <a:rPr lang="en-US" altLang="en-US" sz="2800" dirty="0" smtClean="0">
                <a:ea typeface="MS PGothic" panose="020B0600070205080204" pitchFamily="50" charset="-128"/>
              </a:rPr>
              <a:t>Understand them</a:t>
            </a:r>
          </a:p>
          <a:p>
            <a:pPr>
              <a:buSzPct val="50000"/>
              <a:buFont typeface="Wingdings" panose="05000000000000000000" pitchFamily="2" charset="2"/>
              <a:buChar char="l"/>
            </a:pPr>
            <a:r>
              <a:rPr lang="en-US" altLang="en-US" sz="2800" dirty="0" smtClean="0">
                <a:ea typeface="MS PGothic" panose="020B0600070205080204" pitchFamily="50" charset="-128"/>
              </a:rPr>
              <a:t>Use correctly</a:t>
            </a:r>
          </a:p>
          <a:p>
            <a:pPr>
              <a:buSzPct val="50000"/>
              <a:buFont typeface="Wingdings" panose="05000000000000000000" pitchFamily="2" charset="2"/>
              <a:buChar char="l"/>
            </a:pPr>
            <a:r>
              <a:rPr lang="en-US" altLang="en-US" sz="2800" dirty="0" smtClean="0">
                <a:ea typeface="MS PGothic" panose="020B0600070205080204" pitchFamily="50" charset="-128"/>
              </a:rPr>
              <a:t>Cite correctly</a:t>
            </a:r>
          </a:p>
        </p:txBody>
      </p:sp>
      <p:sp>
        <p:nvSpPr>
          <p:cNvPr id="4" name="Rectangle 3"/>
          <p:cNvSpPr txBox="1">
            <a:spLocks noChangeArrowheads="1"/>
          </p:cNvSpPr>
          <p:nvPr/>
        </p:nvSpPr>
        <p:spPr>
          <a:xfrm>
            <a:off x="425450" y="2314576"/>
            <a:ext cx="8534400" cy="6773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kumimoji="1" sz="2800" kern="1200">
                <a:solidFill>
                  <a:schemeClr val="tx1">
                    <a:lumMod val="65000"/>
                    <a:lumOff val="35000"/>
                  </a:schemeClr>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Tx/>
              <a:buBlip>
                <a:blip r:embed="rId3"/>
              </a:buBlip>
              <a:defRPr kumimoji="1" sz="2400" kern="1200">
                <a:solidFill>
                  <a:schemeClr val="tx1">
                    <a:lumMod val="65000"/>
                    <a:lumOff val="35000"/>
                  </a:schemeClr>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Tx/>
              <a:buBlip>
                <a:blip r:embed="rId3"/>
              </a:buBlip>
              <a:defRPr kumimoji="1" sz="2000" kern="1200">
                <a:solidFill>
                  <a:schemeClr val="tx1">
                    <a:lumMod val="65000"/>
                    <a:lumOff val="35000"/>
                  </a:schemeClr>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Tx/>
              <a:buBlip>
                <a:blip r:embed="rId3"/>
              </a:buBlip>
              <a:defRPr kumimoji="1" sz="1800" kern="1200">
                <a:solidFill>
                  <a:schemeClr val="tx1">
                    <a:lumMod val="65000"/>
                    <a:lumOff val="35000"/>
                  </a:schemeClr>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Tx/>
              <a:buBlip>
                <a:blip r:embed="rId3"/>
              </a:buBlip>
              <a:defRPr kumimoji="1" sz="1800" kern="1200">
                <a:solidFill>
                  <a:schemeClr val="tx1">
                    <a:lumMod val="65000"/>
                    <a:lumOff val="35000"/>
                  </a:schemeClr>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Font typeface="Monotype Sorts" pitchFamily="-84" charset="2"/>
              <a:buNone/>
            </a:pPr>
            <a:r>
              <a:rPr lang="en-US" altLang="en-US" sz="3600" b="1" dirty="0" smtClean="0">
                <a:solidFill>
                  <a:prstClr val="black">
                    <a:lumMod val="50000"/>
                    <a:lumOff val="50000"/>
                  </a:prstClr>
                </a:solidFill>
                <a:ea typeface="MS PGothic" panose="020B0600070205080204" pitchFamily="50" charset="-128"/>
              </a:rPr>
              <a:t>Focus:  to lead your study on the road…</a:t>
            </a:r>
            <a:endParaRPr lang="en-US" altLang="en-US" sz="3600" b="1" dirty="0">
              <a:solidFill>
                <a:prstClr val="black">
                  <a:lumMod val="50000"/>
                  <a:lumOff val="50000"/>
                </a:prstClr>
              </a:solidFill>
              <a:ea typeface="MS PGothic" panose="020B0600070205080204" pitchFamily="50" charset="-128"/>
            </a:endParaRPr>
          </a:p>
        </p:txBody>
      </p:sp>
    </p:spTree>
    <p:extLst>
      <p:ext uri="{BB962C8B-B14F-4D97-AF65-F5344CB8AC3E}">
        <p14:creationId xmlns:p14="http://schemas.microsoft.com/office/powerpoint/2010/main" val="760550190"/>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r="15228"/>
          <a:stretch/>
        </p:blipFill>
        <p:spPr>
          <a:xfrm>
            <a:off x="5819775" y="1714500"/>
            <a:ext cx="3181350" cy="3752850"/>
          </a:xfrm>
          <a:prstGeom prst="rect">
            <a:avLst/>
          </a:prstGeom>
        </p:spPr>
      </p:pic>
      <p:sp>
        <p:nvSpPr>
          <p:cNvPr id="34818" name="Rectangle 2"/>
          <p:cNvSpPr>
            <a:spLocks noGrp="1" noChangeArrowheads="1"/>
          </p:cNvSpPr>
          <p:nvPr>
            <p:ph type="title"/>
          </p:nvPr>
        </p:nvSpPr>
        <p:spPr>
          <a:xfrm>
            <a:off x="723900" y="676275"/>
            <a:ext cx="7772400" cy="948267"/>
          </a:xfrm>
        </p:spPr>
        <p:txBody>
          <a:bodyPr>
            <a:normAutofit fontScale="90000"/>
          </a:bodyPr>
          <a:lstStyle/>
          <a:p>
            <a:pPr>
              <a:defRPr/>
            </a:pPr>
            <a:r>
              <a:rPr lang="en-US" altLang="en-US" dirty="0"/>
              <a:t>Manuscript Preparation</a:t>
            </a:r>
            <a:br>
              <a:rPr lang="en-US" altLang="en-US" dirty="0"/>
            </a:br>
            <a:r>
              <a:rPr lang="en-US" altLang="en-US" dirty="0"/>
              <a:t>- </a:t>
            </a:r>
            <a:r>
              <a:rPr lang="en-US" altLang="ja-JP" sz="4000" b="1" dirty="0" smtClean="0"/>
              <a:t>Abstract - </a:t>
            </a:r>
            <a:endParaRPr lang="en-US" dirty="0" smtClean="0">
              <a:ea typeface="+mj-ea"/>
              <a:cs typeface="+mj-cs"/>
            </a:endParaRPr>
          </a:p>
        </p:txBody>
      </p:sp>
      <p:sp>
        <p:nvSpPr>
          <p:cNvPr id="23555" name="Rectangle 4"/>
          <p:cNvSpPr>
            <a:spLocks noGrp="1" noChangeArrowheads="1"/>
          </p:cNvSpPr>
          <p:nvPr>
            <p:ph type="body" sz="half" idx="2"/>
          </p:nvPr>
        </p:nvSpPr>
        <p:spPr>
          <a:xfrm>
            <a:off x="444500" y="3015193"/>
            <a:ext cx="8524875" cy="3497791"/>
          </a:xfrm>
          <a:noFill/>
        </p:spPr>
        <p:txBody>
          <a:bodyPr>
            <a:noAutofit/>
          </a:bodyPr>
          <a:lstStyle/>
          <a:p>
            <a:pPr>
              <a:lnSpc>
                <a:spcPct val="90000"/>
              </a:lnSpc>
              <a:buSzPct val="50000"/>
              <a:buFont typeface="Wingdings" panose="05000000000000000000" pitchFamily="2" charset="2"/>
              <a:buNone/>
            </a:pPr>
            <a:r>
              <a:rPr lang="en-US" altLang="en-US" sz="2800" i="1" dirty="0">
                <a:solidFill>
                  <a:schemeClr val="accent2"/>
                </a:solidFill>
                <a:ea typeface="MS PGothic" panose="020B0600070205080204" pitchFamily="50" charset="-128"/>
              </a:rPr>
              <a:t>write </a:t>
            </a:r>
            <a:r>
              <a:rPr lang="en-US" altLang="en-US" sz="2800" i="1" dirty="0" smtClean="0">
                <a:solidFill>
                  <a:schemeClr val="accent2"/>
                </a:solidFill>
                <a:ea typeface="MS PGothic" panose="020B0600070205080204" pitchFamily="50" charset="-128"/>
              </a:rPr>
              <a:t>after the </a:t>
            </a:r>
            <a:r>
              <a:rPr lang="en-US" altLang="en-US" sz="2800" i="1" dirty="0">
                <a:solidFill>
                  <a:schemeClr val="accent2"/>
                </a:solidFill>
                <a:ea typeface="MS PGothic" panose="020B0600070205080204" pitchFamily="50" charset="-128"/>
              </a:rPr>
              <a:t>manuscript is completed</a:t>
            </a:r>
          </a:p>
          <a:p>
            <a:pPr>
              <a:lnSpc>
                <a:spcPct val="90000"/>
              </a:lnSpc>
              <a:buSzPct val="50000"/>
              <a:buFont typeface="Wingdings" panose="05000000000000000000" pitchFamily="2" charset="2"/>
              <a:buChar char="l"/>
            </a:pPr>
            <a:r>
              <a:rPr lang="en-US" altLang="en-US" sz="2800" dirty="0" smtClean="0">
                <a:ea typeface="MS PGothic" panose="020B0600070205080204" pitchFamily="50" charset="-128"/>
              </a:rPr>
              <a:t>Background: state the problem</a:t>
            </a:r>
          </a:p>
          <a:p>
            <a:pPr>
              <a:lnSpc>
                <a:spcPct val="90000"/>
              </a:lnSpc>
              <a:buSzPct val="50000"/>
              <a:buFont typeface="Wingdings" panose="05000000000000000000" pitchFamily="2" charset="2"/>
              <a:buChar char="l"/>
            </a:pPr>
            <a:r>
              <a:rPr lang="en-US" altLang="en-US" sz="2800" dirty="0" smtClean="0">
                <a:ea typeface="MS PGothic" panose="020B0600070205080204" pitchFamily="50" charset="-128"/>
              </a:rPr>
              <a:t>Methods: what was done</a:t>
            </a:r>
          </a:p>
          <a:p>
            <a:pPr>
              <a:lnSpc>
                <a:spcPct val="90000"/>
              </a:lnSpc>
              <a:buSzPct val="50000"/>
              <a:buFont typeface="Wingdings" panose="05000000000000000000" pitchFamily="2" charset="2"/>
              <a:buChar char="l"/>
            </a:pPr>
            <a:r>
              <a:rPr lang="en-US" altLang="en-US" sz="2800" dirty="0" smtClean="0">
                <a:ea typeface="MS PGothic" panose="020B0600070205080204" pitchFamily="50" charset="-128"/>
              </a:rPr>
              <a:t>Results: report results</a:t>
            </a:r>
          </a:p>
          <a:p>
            <a:pPr>
              <a:lnSpc>
                <a:spcPct val="90000"/>
              </a:lnSpc>
              <a:buSzPct val="50000"/>
              <a:buFont typeface="Wingdings" panose="05000000000000000000" pitchFamily="2" charset="2"/>
              <a:buChar char="l"/>
            </a:pPr>
            <a:r>
              <a:rPr lang="en-US" altLang="en-US" sz="2800" dirty="0" smtClean="0">
                <a:ea typeface="MS PGothic" panose="020B0600070205080204" pitchFamily="50" charset="-128"/>
              </a:rPr>
              <a:t>Conclusions</a:t>
            </a:r>
          </a:p>
          <a:p>
            <a:pPr>
              <a:lnSpc>
                <a:spcPct val="90000"/>
              </a:lnSpc>
              <a:buSzPct val="50000"/>
              <a:buFont typeface="Wingdings" panose="05000000000000000000" pitchFamily="2" charset="2"/>
              <a:buChar char="l"/>
            </a:pPr>
            <a:r>
              <a:rPr lang="en-US" altLang="en-US" sz="2800" dirty="0" smtClean="0">
                <a:ea typeface="MS PGothic" panose="020B0600070205080204" pitchFamily="50" charset="-128"/>
              </a:rPr>
              <a:t>Clinical Relevance (basic science)</a:t>
            </a:r>
          </a:p>
          <a:p>
            <a:pPr>
              <a:lnSpc>
                <a:spcPct val="90000"/>
              </a:lnSpc>
              <a:buSzPct val="50000"/>
              <a:buFont typeface="Wingdings" panose="05000000000000000000" pitchFamily="2" charset="2"/>
              <a:buNone/>
            </a:pPr>
            <a:r>
              <a:rPr lang="en-US" altLang="en-US" sz="2800" i="1" dirty="0" smtClean="0">
                <a:solidFill>
                  <a:schemeClr val="accent2"/>
                </a:solidFill>
                <a:ea typeface="MS PGothic" panose="020B0600070205080204" pitchFamily="50" charset="-128"/>
              </a:rPr>
              <a:t>Exclude interesting but non essential information</a:t>
            </a:r>
            <a:endParaRPr lang="en-US" altLang="en-US" sz="2800" dirty="0" smtClean="0">
              <a:ea typeface="MS PGothic" panose="020B0600070205080204" pitchFamily="50" charset="-128"/>
            </a:endParaRPr>
          </a:p>
        </p:txBody>
      </p:sp>
      <p:sp>
        <p:nvSpPr>
          <p:cNvPr id="4" name="Rectangle 3"/>
          <p:cNvSpPr txBox="1">
            <a:spLocks noChangeArrowheads="1"/>
          </p:cNvSpPr>
          <p:nvPr/>
        </p:nvSpPr>
        <p:spPr>
          <a:xfrm>
            <a:off x="1206500" y="1981201"/>
            <a:ext cx="6461125" cy="6773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kumimoji="1" sz="2800" kern="1200">
                <a:solidFill>
                  <a:schemeClr val="tx1">
                    <a:lumMod val="65000"/>
                    <a:lumOff val="35000"/>
                  </a:schemeClr>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Tx/>
              <a:buBlip>
                <a:blip r:embed="rId3"/>
              </a:buBlip>
              <a:defRPr kumimoji="1" sz="2400" kern="1200">
                <a:solidFill>
                  <a:schemeClr val="tx1">
                    <a:lumMod val="65000"/>
                    <a:lumOff val="35000"/>
                  </a:schemeClr>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Tx/>
              <a:buBlip>
                <a:blip r:embed="rId3"/>
              </a:buBlip>
              <a:defRPr kumimoji="1" sz="2000" kern="1200">
                <a:solidFill>
                  <a:schemeClr val="tx1">
                    <a:lumMod val="65000"/>
                    <a:lumOff val="35000"/>
                  </a:schemeClr>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Tx/>
              <a:buBlip>
                <a:blip r:embed="rId3"/>
              </a:buBlip>
              <a:defRPr kumimoji="1" sz="1800" kern="1200">
                <a:solidFill>
                  <a:schemeClr val="tx1">
                    <a:lumMod val="65000"/>
                    <a:lumOff val="35000"/>
                  </a:schemeClr>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Tx/>
              <a:buBlip>
                <a:blip r:embed="rId3"/>
              </a:buBlip>
              <a:defRPr kumimoji="1" sz="1800" kern="1200">
                <a:solidFill>
                  <a:schemeClr val="tx1">
                    <a:lumMod val="65000"/>
                    <a:lumOff val="35000"/>
                  </a:schemeClr>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Font typeface="Monotype Sorts" pitchFamily="-84" charset="2"/>
              <a:buNone/>
            </a:pPr>
            <a:r>
              <a:rPr lang="en-US" altLang="en-US" sz="3600" b="1" dirty="0" smtClean="0">
                <a:solidFill>
                  <a:prstClr val="black">
                    <a:lumMod val="50000"/>
                    <a:lumOff val="50000"/>
                  </a:prstClr>
                </a:solidFill>
                <a:ea typeface="MS PGothic" panose="020B0600070205080204" pitchFamily="50" charset="-128"/>
              </a:rPr>
              <a:t>Focus:  Be Concise</a:t>
            </a:r>
            <a:endParaRPr lang="en-US" altLang="en-US" sz="3600" b="1" dirty="0">
              <a:solidFill>
                <a:prstClr val="black">
                  <a:lumMod val="50000"/>
                  <a:lumOff val="50000"/>
                </a:prstClr>
              </a:solidFill>
              <a:ea typeface="MS PGothic" panose="020B0600070205080204" pitchFamily="50" charset="-128"/>
            </a:endParaRPr>
          </a:p>
        </p:txBody>
      </p:sp>
    </p:spTree>
    <p:extLst>
      <p:ext uri="{BB962C8B-B14F-4D97-AF65-F5344CB8AC3E}">
        <p14:creationId xmlns:p14="http://schemas.microsoft.com/office/powerpoint/2010/main" val="1905043440"/>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42" y="463550"/>
            <a:ext cx="7772400" cy="1016000"/>
          </a:xfrm>
        </p:spPr>
        <p:txBody>
          <a:bodyPr>
            <a:normAutofit fontScale="90000"/>
          </a:bodyPr>
          <a:lstStyle/>
          <a:p>
            <a:pPr>
              <a:defRPr/>
            </a:pPr>
            <a:r>
              <a:rPr lang="en-US" altLang="en-US" dirty="0" smtClean="0"/>
              <a:t>Manuscript </a:t>
            </a:r>
            <a:r>
              <a:rPr lang="en-US" altLang="en-US" dirty="0"/>
              <a:t>Preparation</a:t>
            </a:r>
            <a:br>
              <a:rPr lang="en-US" altLang="en-US" dirty="0"/>
            </a:br>
            <a:r>
              <a:rPr lang="en-US" altLang="en-US" dirty="0"/>
              <a:t>- </a:t>
            </a:r>
            <a:r>
              <a:rPr lang="en-US" altLang="ja-JP" sz="4000" b="1" dirty="0" smtClean="0"/>
              <a:t>Authorship -</a:t>
            </a:r>
            <a:endParaRPr lang="en-US" dirty="0">
              <a:ea typeface="+mj-ea"/>
              <a:cs typeface="+mj-cs"/>
            </a:endParaRPr>
          </a:p>
        </p:txBody>
      </p:sp>
      <p:sp>
        <p:nvSpPr>
          <p:cNvPr id="4" name="Text Placeholder 3"/>
          <p:cNvSpPr>
            <a:spLocks noGrp="1"/>
          </p:cNvSpPr>
          <p:nvPr>
            <p:ph type="body" sz="half" idx="2"/>
          </p:nvPr>
        </p:nvSpPr>
        <p:spPr>
          <a:xfrm>
            <a:off x="543208" y="2533650"/>
            <a:ext cx="8274867" cy="4152900"/>
          </a:xfrm>
        </p:spPr>
        <p:txBody>
          <a:bodyPr>
            <a:normAutofit/>
          </a:bodyPr>
          <a:lstStyle/>
          <a:p>
            <a:pPr marL="361950" indent="-361950">
              <a:defRPr/>
            </a:pPr>
            <a:r>
              <a:rPr lang="en-US" sz="2800" dirty="0" smtClean="0">
                <a:ea typeface="+mn-ea"/>
                <a:cs typeface="+mn-cs"/>
              </a:rPr>
              <a:t>Order: reflects preference of authors</a:t>
            </a:r>
          </a:p>
          <a:p>
            <a:pPr marL="361950" indent="-361950">
              <a:defRPr/>
            </a:pPr>
            <a:r>
              <a:rPr lang="en-US" sz="2800" dirty="0" smtClean="0"/>
              <a:t>Criteria: each author must have contributed</a:t>
            </a:r>
            <a:r>
              <a:rPr lang="ja-JP" altLang="en-US" sz="2800" dirty="0" smtClean="0"/>
              <a:t>　</a:t>
            </a:r>
            <a:r>
              <a:rPr lang="en-US" sz="2800" dirty="0" smtClean="0"/>
              <a:t>significantly to, and be willing to take</a:t>
            </a:r>
            <a:r>
              <a:rPr lang="ja-JP" altLang="en-US" sz="2800" dirty="0"/>
              <a:t> </a:t>
            </a:r>
            <a:r>
              <a:rPr lang="en-US" sz="2800" dirty="0" smtClean="0"/>
              <a:t>public responsibility for, one or more aspects of the study:</a:t>
            </a:r>
          </a:p>
          <a:p>
            <a:pPr marL="762000" lvl="1" indent="-361950">
              <a:defRPr/>
            </a:pPr>
            <a:r>
              <a:rPr lang="en-US" sz="2400" dirty="0">
                <a:solidFill>
                  <a:schemeClr val="tx2">
                    <a:lumMod val="75000"/>
                  </a:schemeClr>
                </a:solidFill>
              </a:rPr>
              <a:t>s</a:t>
            </a:r>
            <a:r>
              <a:rPr lang="en-US" sz="2400" dirty="0" smtClean="0">
                <a:solidFill>
                  <a:schemeClr val="tx2">
                    <a:lumMod val="75000"/>
                  </a:schemeClr>
                </a:solidFill>
              </a:rPr>
              <a:t>tudy design</a:t>
            </a:r>
            <a:endParaRPr lang="en-US" sz="2400" dirty="0">
              <a:solidFill>
                <a:schemeClr val="tx2">
                  <a:lumMod val="75000"/>
                </a:schemeClr>
              </a:solidFill>
            </a:endParaRPr>
          </a:p>
          <a:p>
            <a:pPr marL="762000" lvl="1" indent="-361950">
              <a:defRPr/>
            </a:pPr>
            <a:r>
              <a:rPr lang="en-US" sz="2400" dirty="0" smtClean="0">
                <a:solidFill>
                  <a:schemeClr val="tx2">
                    <a:lumMod val="75000"/>
                  </a:schemeClr>
                </a:solidFill>
                <a:ea typeface="+mn-ea"/>
                <a:cs typeface="+mn-cs"/>
              </a:rPr>
              <a:t>data acquisition</a:t>
            </a:r>
          </a:p>
          <a:p>
            <a:pPr marL="762000" lvl="1" indent="-361950">
              <a:defRPr/>
            </a:pPr>
            <a:r>
              <a:rPr lang="en-US" sz="2400" dirty="0" smtClean="0">
                <a:solidFill>
                  <a:schemeClr val="tx2">
                    <a:lumMod val="75000"/>
                  </a:schemeClr>
                </a:solidFill>
              </a:rPr>
              <a:t>data analysis</a:t>
            </a:r>
            <a:endParaRPr lang="en-US" sz="2400" dirty="0">
              <a:solidFill>
                <a:schemeClr val="tx2">
                  <a:lumMod val="75000"/>
                </a:schemeClr>
              </a:solidFill>
            </a:endParaRPr>
          </a:p>
          <a:p>
            <a:pPr marL="762000" lvl="1" indent="-361950">
              <a:defRPr/>
            </a:pPr>
            <a:r>
              <a:rPr lang="en-US" sz="2400" dirty="0" smtClean="0">
                <a:solidFill>
                  <a:schemeClr val="tx2">
                    <a:lumMod val="75000"/>
                  </a:schemeClr>
                </a:solidFill>
                <a:ea typeface="+mn-ea"/>
                <a:cs typeface="+mn-cs"/>
              </a:rPr>
              <a:t>data interpretation</a:t>
            </a:r>
            <a:endParaRPr lang="en-US" sz="2400" dirty="0">
              <a:ea typeface="+mn-ea"/>
              <a:cs typeface="+mn-cs"/>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1335" y="4702427"/>
            <a:ext cx="1821161" cy="1821161"/>
          </a:xfrm>
          <a:prstGeom prst="rect">
            <a:avLst/>
          </a:prstGeom>
        </p:spPr>
      </p:pic>
      <p:sp>
        <p:nvSpPr>
          <p:cNvPr id="6" name="Rectangle 3"/>
          <p:cNvSpPr txBox="1">
            <a:spLocks noChangeArrowheads="1"/>
          </p:cNvSpPr>
          <p:nvPr/>
        </p:nvSpPr>
        <p:spPr>
          <a:xfrm>
            <a:off x="1441979" y="1751013"/>
            <a:ext cx="6461125" cy="6773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kumimoji="1" sz="2800" kern="1200">
                <a:solidFill>
                  <a:schemeClr val="tx1">
                    <a:lumMod val="65000"/>
                    <a:lumOff val="35000"/>
                  </a:schemeClr>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Tx/>
              <a:buBlip>
                <a:blip r:embed="rId3"/>
              </a:buBlip>
              <a:defRPr kumimoji="1" sz="2400" kern="1200">
                <a:solidFill>
                  <a:schemeClr val="tx1">
                    <a:lumMod val="65000"/>
                    <a:lumOff val="35000"/>
                  </a:schemeClr>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Tx/>
              <a:buBlip>
                <a:blip r:embed="rId3"/>
              </a:buBlip>
              <a:defRPr kumimoji="1" sz="2000" kern="1200">
                <a:solidFill>
                  <a:schemeClr val="tx1">
                    <a:lumMod val="65000"/>
                    <a:lumOff val="35000"/>
                  </a:schemeClr>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Tx/>
              <a:buBlip>
                <a:blip r:embed="rId3"/>
              </a:buBlip>
              <a:defRPr kumimoji="1" sz="1800" kern="1200">
                <a:solidFill>
                  <a:schemeClr val="tx1">
                    <a:lumMod val="65000"/>
                    <a:lumOff val="35000"/>
                  </a:schemeClr>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Tx/>
              <a:buBlip>
                <a:blip r:embed="rId3"/>
              </a:buBlip>
              <a:defRPr kumimoji="1" sz="1800" kern="1200">
                <a:solidFill>
                  <a:schemeClr val="tx1">
                    <a:lumMod val="65000"/>
                    <a:lumOff val="35000"/>
                  </a:schemeClr>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Font typeface="Monotype Sorts" pitchFamily="-84" charset="2"/>
              <a:buNone/>
            </a:pPr>
            <a:r>
              <a:rPr lang="en-US" altLang="en-US" sz="3600" b="1" dirty="0" smtClean="0">
                <a:solidFill>
                  <a:prstClr val="black">
                    <a:lumMod val="50000"/>
                    <a:lumOff val="50000"/>
                  </a:prstClr>
                </a:solidFill>
                <a:ea typeface="MS PGothic" panose="020B0600070205080204" pitchFamily="50" charset="-128"/>
              </a:rPr>
              <a:t>Focus:  Discuss and Appreciate</a:t>
            </a:r>
            <a:endParaRPr lang="en-US" altLang="en-US" sz="3600" b="1" dirty="0">
              <a:solidFill>
                <a:prstClr val="black">
                  <a:lumMod val="50000"/>
                  <a:lumOff val="50000"/>
                </a:prstClr>
              </a:solidFill>
              <a:ea typeface="MS PGothic" panose="020B0600070205080204" pitchFamily="50" charset="-128"/>
            </a:endParaRPr>
          </a:p>
        </p:txBody>
      </p:sp>
    </p:spTree>
    <p:extLst>
      <p:ext uri="{BB962C8B-B14F-4D97-AF65-F5344CB8AC3E}">
        <p14:creationId xmlns:p14="http://schemas.microsoft.com/office/powerpoint/2010/main" val="3364219231"/>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dirty="0"/>
              <a:t>Manuscript Preparation</a:t>
            </a:r>
            <a:br>
              <a:rPr lang="en-US" altLang="en-US" dirty="0"/>
            </a:br>
            <a:r>
              <a:rPr lang="en-US" altLang="en-US" dirty="0"/>
              <a:t>- </a:t>
            </a:r>
            <a:r>
              <a:rPr lang="en-US" altLang="en-US" sz="4000" b="1" dirty="0" smtClean="0"/>
              <a:t>Authorship</a:t>
            </a:r>
            <a:r>
              <a:rPr lang="en-US" altLang="ja-JP" sz="4000" b="1" dirty="0" smtClean="0"/>
              <a:t> </a:t>
            </a:r>
            <a:r>
              <a:rPr lang="en-US" altLang="ja-JP" sz="4000" b="1" dirty="0"/>
              <a:t>- </a:t>
            </a:r>
            <a:endParaRPr lang="en-US" dirty="0">
              <a:ea typeface="+mj-ea"/>
              <a:cs typeface="+mj-cs"/>
            </a:endParaRPr>
          </a:p>
        </p:txBody>
      </p:sp>
      <p:sp>
        <p:nvSpPr>
          <p:cNvPr id="4" name="Text Placeholder 3"/>
          <p:cNvSpPr>
            <a:spLocks noGrp="1"/>
          </p:cNvSpPr>
          <p:nvPr>
            <p:ph type="body" sz="half" idx="2"/>
          </p:nvPr>
        </p:nvSpPr>
        <p:spPr>
          <a:xfrm>
            <a:off x="364685" y="2960159"/>
            <a:ext cx="7772400" cy="3269191"/>
          </a:xfrm>
        </p:spPr>
        <p:txBody>
          <a:bodyPr>
            <a:normAutofit/>
          </a:bodyPr>
          <a:lstStyle/>
          <a:p>
            <a:pPr>
              <a:defRPr/>
            </a:pPr>
            <a:r>
              <a:rPr lang="en-US" sz="2800" dirty="0" smtClean="0">
                <a:ea typeface="+mn-ea"/>
                <a:cs typeface="+mn-cs"/>
              </a:rPr>
              <a:t>Duties:</a:t>
            </a:r>
          </a:p>
          <a:p>
            <a:pPr lvl="1">
              <a:defRPr/>
            </a:pPr>
            <a:r>
              <a:rPr lang="en-US" sz="2400" dirty="0" smtClean="0">
                <a:solidFill>
                  <a:schemeClr val="tx2">
                    <a:lumMod val="75000"/>
                  </a:schemeClr>
                </a:solidFill>
                <a:ea typeface="+mn-ea"/>
                <a:cs typeface="+mn-cs"/>
              </a:rPr>
              <a:t>active involvement in drafting manuscript</a:t>
            </a:r>
          </a:p>
          <a:p>
            <a:pPr lvl="1">
              <a:defRPr/>
            </a:pPr>
            <a:r>
              <a:rPr lang="en-US" sz="2400" dirty="0" smtClean="0">
                <a:solidFill>
                  <a:schemeClr val="tx2">
                    <a:lumMod val="75000"/>
                  </a:schemeClr>
                </a:solidFill>
                <a:ea typeface="+mn-ea"/>
                <a:cs typeface="+mn-cs"/>
              </a:rPr>
              <a:t>provide final approval</a:t>
            </a:r>
          </a:p>
          <a:p>
            <a:pPr>
              <a:defRPr/>
            </a:pPr>
            <a:r>
              <a:rPr lang="en-US" sz="2800" dirty="0" smtClean="0">
                <a:ea typeface="+mn-ea"/>
                <a:cs typeface="+mn-cs"/>
              </a:rPr>
              <a:t>Acknowledgement:</a:t>
            </a:r>
          </a:p>
          <a:p>
            <a:pPr lvl="1">
              <a:defRPr/>
            </a:pPr>
            <a:r>
              <a:rPr lang="en-US" sz="2400" dirty="0" smtClean="0">
                <a:solidFill>
                  <a:schemeClr val="tx2">
                    <a:lumMod val="75000"/>
                  </a:schemeClr>
                </a:solidFill>
              </a:rPr>
              <a:t>individuals who have contributed to only one aspect of the study or contributed</a:t>
            </a:r>
            <a:r>
              <a:rPr lang="en-US" sz="2400" dirty="0">
                <a:solidFill>
                  <a:schemeClr val="tx2">
                    <a:lumMod val="75000"/>
                  </a:schemeClr>
                </a:solidFill>
              </a:rPr>
              <a:t> </a:t>
            </a:r>
            <a:r>
              <a:rPr lang="en-US" sz="2400" dirty="0" smtClean="0">
                <a:solidFill>
                  <a:schemeClr val="tx2">
                    <a:lumMod val="75000"/>
                  </a:schemeClr>
                </a:solidFill>
              </a:rPr>
              <a:t>only cases</a:t>
            </a:r>
            <a:endParaRPr lang="en-US" sz="2400" dirty="0"/>
          </a:p>
        </p:txBody>
      </p:sp>
      <p:sp>
        <p:nvSpPr>
          <p:cNvPr id="5" name="Rectangle 3"/>
          <p:cNvSpPr txBox="1">
            <a:spLocks noChangeArrowheads="1"/>
          </p:cNvSpPr>
          <p:nvPr/>
        </p:nvSpPr>
        <p:spPr>
          <a:xfrm>
            <a:off x="1255712" y="2017713"/>
            <a:ext cx="6461125" cy="6773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kumimoji="1" sz="2800" kern="1200">
                <a:solidFill>
                  <a:schemeClr val="tx1">
                    <a:lumMod val="65000"/>
                    <a:lumOff val="35000"/>
                  </a:schemeClr>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Tx/>
              <a:buBlip>
                <a:blip r:embed="rId2"/>
              </a:buBlip>
              <a:defRPr kumimoji="1" sz="2400" kern="1200">
                <a:solidFill>
                  <a:schemeClr val="tx1">
                    <a:lumMod val="65000"/>
                    <a:lumOff val="35000"/>
                  </a:schemeClr>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Tx/>
              <a:buBlip>
                <a:blip r:embed="rId2"/>
              </a:buBlip>
              <a:defRPr kumimoji="1" sz="2000" kern="1200">
                <a:solidFill>
                  <a:schemeClr val="tx1">
                    <a:lumMod val="65000"/>
                    <a:lumOff val="35000"/>
                  </a:schemeClr>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Tx/>
              <a:buBlip>
                <a:blip r:embed="rId2"/>
              </a:buBlip>
              <a:defRPr kumimoji="1" sz="1800" kern="1200">
                <a:solidFill>
                  <a:schemeClr val="tx1">
                    <a:lumMod val="65000"/>
                    <a:lumOff val="35000"/>
                  </a:schemeClr>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Tx/>
              <a:buBlip>
                <a:blip r:embed="rId2"/>
              </a:buBlip>
              <a:defRPr kumimoji="1" sz="1800" kern="1200">
                <a:solidFill>
                  <a:schemeClr val="tx1">
                    <a:lumMod val="65000"/>
                    <a:lumOff val="35000"/>
                  </a:schemeClr>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Font typeface="Monotype Sorts" pitchFamily="-84" charset="2"/>
              <a:buNone/>
            </a:pPr>
            <a:r>
              <a:rPr lang="en-US" altLang="en-US" sz="3600" b="1" dirty="0" smtClean="0">
                <a:solidFill>
                  <a:prstClr val="black">
                    <a:lumMod val="50000"/>
                    <a:lumOff val="50000"/>
                  </a:prstClr>
                </a:solidFill>
                <a:ea typeface="MS PGothic" panose="020B0600070205080204" pitchFamily="50" charset="-128"/>
              </a:rPr>
              <a:t>Focus:  Discuss and Appreciate</a:t>
            </a:r>
            <a:endParaRPr lang="en-US" altLang="en-US" sz="3600" b="1" dirty="0">
              <a:solidFill>
                <a:prstClr val="black">
                  <a:lumMod val="50000"/>
                  <a:lumOff val="50000"/>
                </a:prstClr>
              </a:solidFill>
              <a:ea typeface="MS PGothic" panose="020B060007020508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150" y="3208932"/>
            <a:ext cx="1990765" cy="1183534"/>
          </a:xfrm>
          <a:prstGeom prst="rect">
            <a:avLst/>
          </a:prstGeom>
        </p:spPr>
      </p:pic>
    </p:spTree>
    <p:extLst>
      <p:ext uri="{BB962C8B-B14F-4D97-AF65-F5344CB8AC3E}">
        <p14:creationId xmlns:p14="http://schemas.microsoft.com/office/powerpoint/2010/main" val="3283871201"/>
      </p:ext>
    </p:extLst>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52450" y="51004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dirty="0"/>
              <a:t>Manuscript Preparation</a:t>
            </a:r>
            <a:br>
              <a:rPr lang="en-US" altLang="en-US" dirty="0"/>
            </a:br>
            <a:r>
              <a:rPr lang="en-US" altLang="en-US" dirty="0"/>
              <a:t>- </a:t>
            </a:r>
            <a:r>
              <a:rPr lang="en-US" altLang="ja-JP" sz="3600" b="1" dirty="0" smtClean="0"/>
              <a:t>Length of Manuscript </a:t>
            </a:r>
            <a:r>
              <a:rPr lang="en-US" altLang="ja-JP" sz="3600" b="1" dirty="0"/>
              <a:t>- </a:t>
            </a:r>
            <a:endParaRPr lang="en-US" altLang="en-US" dirty="0" smtClean="0">
              <a:effectLst/>
              <a:ea typeface="MS PGothic" panose="020B0600070205080204" pitchFamily="50" charset="-128"/>
            </a:endParaRPr>
          </a:p>
        </p:txBody>
      </p:sp>
      <p:sp>
        <p:nvSpPr>
          <p:cNvPr id="26627" name="Rectangle 3"/>
          <p:cNvSpPr>
            <a:spLocks noGrp="1" noChangeArrowheads="1"/>
          </p:cNvSpPr>
          <p:nvPr>
            <p:ph type="body" idx="1"/>
          </p:nvPr>
        </p:nvSpPr>
        <p:spPr>
          <a:xfrm>
            <a:off x="679010" y="3073869"/>
            <a:ext cx="7845864" cy="3589324"/>
          </a:xfrm>
        </p:spPr>
        <p:txBody>
          <a:bodyPr>
            <a:normAutofit/>
          </a:bodyPr>
          <a:lstStyle/>
          <a:p>
            <a:r>
              <a:rPr lang="en-US" altLang="en-US" sz="2400" dirty="0" smtClean="0">
                <a:ea typeface="MS PGothic" panose="020B0600070205080204" pitchFamily="50" charset="-128"/>
              </a:rPr>
              <a:t>Varies with journal: Instructions to Authors</a:t>
            </a:r>
          </a:p>
          <a:p>
            <a:r>
              <a:rPr lang="en-US" altLang="en-US" sz="2400" dirty="0" smtClean="0">
                <a:ea typeface="MS PGothic" panose="020B0600070205080204" pitchFamily="50" charset="-128"/>
              </a:rPr>
              <a:t>Manuscript: typical 3000 - 4000 words </a:t>
            </a:r>
            <a:r>
              <a:rPr lang="en-US" altLang="en-US" sz="2400" dirty="0" smtClean="0">
                <a:solidFill>
                  <a:schemeClr val="accent2"/>
                </a:solidFill>
                <a:ea typeface="MS PGothic" panose="020B0600070205080204" pitchFamily="50" charset="-128"/>
              </a:rPr>
              <a:t>max</a:t>
            </a:r>
          </a:p>
          <a:p>
            <a:r>
              <a:rPr lang="en-US" altLang="en-US" sz="2400" dirty="0" smtClean="0">
                <a:ea typeface="MS PGothic" panose="020B0600070205080204" pitchFamily="50" charset="-128"/>
              </a:rPr>
              <a:t>Structured Abstract: 300 - 325 </a:t>
            </a:r>
            <a:r>
              <a:rPr lang="en-US" altLang="en-US" sz="2400" dirty="0" smtClean="0">
                <a:solidFill>
                  <a:schemeClr val="accent2"/>
                </a:solidFill>
                <a:ea typeface="MS PGothic" panose="020B0600070205080204" pitchFamily="50" charset="-128"/>
              </a:rPr>
              <a:t>max</a:t>
            </a:r>
          </a:p>
          <a:p>
            <a:r>
              <a:rPr lang="en-US" altLang="en-US" sz="2400" dirty="0" smtClean="0">
                <a:ea typeface="MS PGothic" panose="020B0600070205080204" pitchFamily="50" charset="-128"/>
              </a:rPr>
              <a:t>No detailed review of the literature</a:t>
            </a:r>
          </a:p>
          <a:p>
            <a:r>
              <a:rPr lang="en-US" altLang="en-US" sz="2400" dirty="0" smtClean="0">
                <a:ea typeface="MS PGothic" panose="020B0600070205080204" pitchFamily="50" charset="-128"/>
              </a:rPr>
              <a:t>Typical manuscript:</a:t>
            </a:r>
          </a:p>
          <a:p>
            <a:pPr lvl="1"/>
            <a:r>
              <a:rPr lang="en-US" altLang="en-US" sz="2000" dirty="0" smtClean="0">
                <a:ea typeface="MS PGothic" panose="020B0600070205080204" pitchFamily="50" charset="-128"/>
              </a:rPr>
              <a:t>1 page: Abstract and Introduction</a:t>
            </a:r>
          </a:p>
          <a:p>
            <a:pPr lvl="1"/>
            <a:r>
              <a:rPr lang="en-US" altLang="en-US" sz="2000" dirty="0" smtClean="0">
                <a:ea typeface="MS PGothic" panose="020B0600070205080204" pitchFamily="50" charset="-128"/>
              </a:rPr>
              <a:t>3 pages each: Methods, Results and Discussion</a:t>
            </a:r>
          </a:p>
        </p:txBody>
      </p:sp>
      <p:sp>
        <p:nvSpPr>
          <p:cNvPr id="4" name="Rectangle 3"/>
          <p:cNvSpPr txBox="1">
            <a:spLocks noChangeArrowheads="1"/>
          </p:cNvSpPr>
          <p:nvPr/>
        </p:nvSpPr>
        <p:spPr>
          <a:xfrm>
            <a:off x="1179512" y="1884068"/>
            <a:ext cx="6461125" cy="6773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kumimoji="1" sz="2800" kern="1200">
                <a:solidFill>
                  <a:schemeClr val="tx1">
                    <a:lumMod val="65000"/>
                    <a:lumOff val="35000"/>
                  </a:schemeClr>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Tx/>
              <a:buBlip>
                <a:blip r:embed="rId2"/>
              </a:buBlip>
              <a:defRPr kumimoji="1" sz="2400" kern="1200">
                <a:solidFill>
                  <a:schemeClr val="tx1">
                    <a:lumMod val="65000"/>
                    <a:lumOff val="35000"/>
                  </a:schemeClr>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Tx/>
              <a:buBlip>
                <a:blip r:embed="rId2"/>
              </a:buBlip>
              <a:defRPr kumimoji="1" sz="2000" kern="1200">
                <a:solidFill>
                  <a:schemeClr val="tx1">
                    <a:lumMod val="65000"/>
                    <a:lumOff val="35000"/>
                  </a:schemeClr>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Tx/>
              <a:buBlip>
                <a:blip r:embed="rId2"/>
              </a:buBlip>
              <a:defRPr kumimoji="1" sz="1800" kern="1200">
                <a:solidFill>
                  <a:schemeClr val="tx1">
                    <a:lumMod val="65000"/>
                    <a:lumOff val="35000"/>
                  </a:schemeClr>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Tx/>
              <a:buBlip>
                <a:blip r:embed="rId2"/>
              </a:buBlip>
              <a:defRPr kumimoji="1" sz="1800" kern="1200">
                <a:solidFill>
                  <a:schemeClr val="tx1">
                    <a:lumMod val="65000"/>
                    <a:lumOff val="35000"/>
                  </a:schemeClr>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Font typeface="Monotype Sorts" pitchFamily="-84" charset="2"/>
              <a:buNone/>
            </a:pPr>
            <a:r>
              <a:rPr lang="en-US" altLang="en-US" sz="3600" b="1" dirty="0" smtClean="0">
                <a:solidFill>
                  <a:prstClr val="black">
                    <a:lumMod val="50000"/>
                    <a:lumOff val="50000"/>
                  </a:prstClr>
                </a:solidFill>
                <a:ea typeface="MS PGothic" panose="020B0600070205080204" pitchFamily="50" charset="-128"/>
              </a:rPr>
              <a:t>Focus:  </a:t>
            </a:r>
            <a:r>
              <a:rPr lang="en-US" altLang="ja-JP" sz="3600" b="1" dirty="0" smtClean="0">
                <a:solidFill>
                  <a:prstClr val="black">
                    <a:lumMod val="50000"/>
                    <a:lumOff val="50000"/>
                  </a:prstClr>
                </a:solidFill>
                <a:ea typeface="MS PGothic" panose="020B0600070205080204" pitchFamily="50" charset="-128"/>
              </a:rPr>
              <a:t>Set up</a:t>
            </a:r>
            <a:endParaRPr lang="en-US" altLang="en-US" sz="3600" b="1" dirty="0">
              <a:solidFill>
                <a:prstClr val="black">
                  <a:lumMod val="50000"/>
                  <a:lumOff val="50000"/>
                </a:prstClr>
              </a:solidFill>
              <a:ea typeface="MS PGothic" panose="020B060007020508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459" y="1635594"/>
            <a:ext cx="2217341" cy="1438275"/>
          </a:xfrm>
          <a:prstGeom prst="rect">
            <a:avLst/>
          </a:prstGeom>
        </p:spPr>
      </p:pic>
    </p:spTree>
    <p:extLst>
      <p:ext uri="{BB962C8B-B14F-4D97-AF65-F5344CB8AC3E}">
        <p14:creationId xmlns:p14="http://schemas.microsoft.com/office/powerpoint/2010/main" val="3277809116"/>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3467" y="381000"/>
            <a:ext cx="7772400" cy="11943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3200" dirty="0"/>
              <a:t>Manuscript Preparation</a:t>
            </a:r>
            <a:br>
              <a:rPr lang="en-US" altLang="en-US" sz="3200" dirty="0"/>
            </a:br>
            <a:r>
              <a:rPr lang="en-US" altLang="en-US" sz="3200" dirty="0"/>
              <a:t>- </a:t>
            </a:r>
            <a:r>
              <a:rPr lang="en-US" altLang="ja-JP" sz="2800" b="1" dirty="0" smtClean="0"/>
              <a:t>Manuscript Processing - </a:t>
            </a:r>
            <a:endParaRPr lang="en-US" altLang="en-US" sz="2800" dirty="0">
              <a:solidFill>
                <a:schemeClr val="accent2"/>
              </a:solidFill>
              <a:ea typeface="MS PGothic" panose="020B0600070205080204" pitchFamily="50" charset="-128"/>
            </a:endParaRPr>
          </a:p>
        </p:txBody>
      </p:sp>
      <p:sp>
        <p:nvSpPr>
          <p:cNvPr id="28675" name="Rectangle 3"/>
          <p:cNvSpPr>
            <a:spLocks noGrp="1" noChangeArrowheads="1"/>
          </p:cNvSpPr>
          <p:nvPr>
            <p:ph type="body" idx="1"/>
          </p:nvPr>
        </p:nvSpPr>
        <p:spPr>
          <a:xfrm>
            <a:off x="547745" y="1575304"/>
            <a:ext cx="6976533" cy="5014912"/>
          </a:xfrm>
        </p:spPr>
        <p:txBody>
          <a:bodyPr>
            <a:noAutofit/>
          </a:bodyPr>
          <a:lstStyle/>
          <a:p>
            <a:r>
              <a:rPr lang="en-US" altLang="en-US" sz="2400" dirty="0" smtClean="0">
                <a:ea typeface="MS PGothic" panose="020B0600070205080204" pitchFamily="50" charset="-128"/>
              </a:rPr>
              <a:t>Submission</a:t>
            </a:r>
          </a:p>
          <a:p>
            <a:pPr lvl="1"/>
            <a:r>
              <a:rPr lang="en-US" altLang="en-US" sz="1800" dirty="0" smtClean="0">
                <a:ea typeface="MS PGothic" panose="020B0600070205080204" pitchFamily="50" charset="-128"/>
              </a:rPr>
              <a:t>in </a:t>
            </a:r>
            <a:r>
              <a:rPr lang="en-US" altLang="en-US" sz="1800" dirty="0">
                <a:ea typeface="MS PGothic" panose="020B0600070205080204" pitchFamily="50" charset="-128"/>
              </a:rPr>
              <a:t>house evaluation/processing </a:t>
            </a:r>
          </a:p>
          <a:p>
            <a:r>
              <a:rPr lang="en-US" altLang="en-US" sz="2400" dirty="0">
                <a:ea typeface="MS PGothic" panose="020B0600070205080204" pitchFamily="50" charset="-128"/>
              </a:rPr>
              <a:t>Editor assigned to </a:t>
            </a:r>
            <a:r>
              <a:rPr lang="en-US" altLang="en-US" sz="2400" dirty="0" smtClean="0">
                <a:ea typeface="MS PGothic" panose="020B0600070205080204" pitchFamily="50" charset="-128"/>
              </a:rPr>
              <a:t>manuscript</a:t>
            </a:r>
          </a:p>
          <a:p>
            <a:pPr lvl="1"/>
            <a:r>
              <a:rPr lang="en-US" altLang="en-US" sz="1800" dirty="0" smtClean="0">
                <a:ea typeface="MS PGothic" panose="020B0600070205080204" pitchFamily="50" charset="-128"/>
              </a:rPr>
              <a:t>2 </a:t>
            </a:r>
            <a:r>
              <a:rPr lang="en-US" altLang="en-US" sz="1800" dirty="0">
                <a:ea typeface="MS PGothic" panose="020B0600070205080204" pitchFamily="50" charset="-128"/>
              </a:rPr>
              <a:t>reviews </a:t>
            </a:r>
            <a:r>
              <a:rPr lang="en-US" altLang="en-US" sz="1800" dirty="0" smtClean="0">
                <a:ea typeface="MS PGothic" panose="020B0600070205080204" pitchFamily="50" charset="-128"/>
              </a:rPr>
              <a:t>typical</a:t>
            </a:r>
          </a:p>
          <a:p>
            <a:pPr lvl="1"/>
            <a:r>
              <a:rPr lang="en-US" altLang="en-US" sz="1800" dirty="0" smtClean="0">
                <a:ea typeface="MS PGothic" panose="020B0600070205080204" pitchFamily="50" charset="-128"/>
              </a:rPr>
              <a:t>conflict </a:t>
            </a:r>
            <a:r>
              <a:rPr lang="en-US" altLang="en-US" sz="1800" dirty="0">
                <a:ea typeface="MS PGothic" panose="020B0600070205080204" pitchFamily="50" charset="-128"/>
              </a:rPr>
              <a:t>of interest issues</a:t>
            </a:r>
          </a:p>
          <a:p>
            <a:r>
              <a:rPr lang="en-US" altLang="en-US" sz="2400" dirty="0">
                <a:ea typeface="MS PGothic" panose="020B0600070205080204" pitchFamily="50" charset="-128"/>
              </a:rPr>
              <a:t>Decision </a:t>
            </a:r>
            <a:r>
              <a:rPr lang="en-US" altLang="en-US" sz="2400" dirty="0" smtClean="0">
                <a:ea typeface="MS PGothic" panose="020B0600070205080204" pitchFamily="50" charset="-128"/>
              </a:rPr>
              <a:t>options</a:t>
            </a:r>
          </a:p>
          <a:p>
            <a:pPr lvl="1"/>
            <a:r>
              <a:rPr lang="en-US" altLang="en-US" sz="1800" dirty="0" smtClean="0">
                <a:ea typeface="MS PGothic" panose="020B0600070205080204" pitchFamily="50" charset="-128"/>
              </a:rPr>
              <a:t>Accept </a:t>
            </a:r>
            <a:r>
              <a:rPr lang="en-US" altLang="en-US" sz="1800" dirty="0">
                <a:ea typeface="MS PGothic" panose="020B0600070205080204" pitchFamily="50" charset="-128"/>
              </a:rPr>
              <a:t>(typically with revision[s] </a:t>
            </a:r>
            <a:r>
              <a:rPr lang="en-US" altLang="en-US" sz="1800" dirty="0" smtClean="0">
                <a:ea typeface="MS PGothic" panose="020B0600070205080204" pitchFamily="50" charset="-128"/>
              </a:rPr>
              <a:t>required)</a:t>
            </a:r>
          </a:p>
          <a:p>
            <a:pPr lvl="1"/>
            <a:r>
              <a:rPr lang="en-US" altLang="en-US" sz="1800" dirty="0" smtClean="0">
                <a:ea typeface="MS PGothic" panose="020B0600070205080204" pitchFamily="50" charset="-128"/>
              </a:rPr>
              <a:t>Reject - </a:t>
            </a:r>
            <a:r>
              <a:rPr lang="en-US" altLang="en-US" sz="1800" dirty="0">
                <a:ea typeface="MS PGothic" panose="020B0600070205080204" pitchFamily="50" charset="-128"/>
              </a:rPr>
              <a:t>Additional review</a:t>
            </a:r>
          </a:p>
          <a:p>
            <a:r>
              <a:rPr lang="en-US" altLang="en-US" sz="2400" dirty="0">
                <a:ea typeface="MS PGothic" panose="020B0600070205080204" pitchFamily="50" charset="-128"/>
              </a:rPr>
              <a:t>Conflicting </a:t>
            </a:r>
            <a:r>
              <a:rPr lang="en-US" altLang="en-US" sz="2400" dirty="0" smtClean="0">
                <a:ea typeface="MS PGothic" panose="020B0600070205080204" pitchFamily="50" charset="-128"/>
              </a:rPr>
              <a:t>reviews</a:t>
            </a:r>
          </a:p>
          <a:p>
            <a:pPr lvl="1"/>
            <a:r>
              <a:rPr lang="en-US" altLang="en-US" sz="1800" dirty="0" smtClean="0">
                <a:ea typeface="MS PGothic" panose="020B0600070205080204" pitchFamily="50" charset="-128"/>
              </a:rPr>
              <a:t>Most </a:t>
            </a:r>
            <a:r>
              <a:rPr lang="en-US" altLang="en-US" sz="1800" dirty="0">
                <a:ea typeface="MS PGothic" panose="020B0600070205080204" pitchFamily="50" charset="-128"/>
              </a:rPr>
              <a:t>journals: adjudication process</a:t>
            </a:r>
          </a:p>
          <a:p>
            <a:r>
              <a:rPr lang="en-US" altLang="en-US" sz="2400" dirty="0">
                <a:ea typeface="MS PGothic" panose="020B0600070205080204" pitchFamily="50" charset="-128"/>
              </a:rPr>
              <a:t>Methods/statistics review</a:t>
            </a:r>
          </a:p>
          <a:p>
            <a:r>
              <a:rPr lang="en-US" altLang="en-US" sz="2400" dirty="0">
                <a:ea typeface="MS PGothic" panose="020B0600070205080204" pitchFamily="50" charset="-128"/>
              </a:rPr>
              <a:t>Editing/copy editing</a:t>
            </a:r>
          </a:p>
          <a:p>
            <a:r>
              <a:rPr lang="en-US" altLang="en-US" sz="2400" dirty="0">
                <a:ea typeface="MS PGothic" panose="020B0600070205080204" pitchFamily="50" charset="-128"/>
              </a:rPr>
              <a:t>Publication</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627" y="2724150"/>
            <a:ext cx="4027734" cy="4033836"/>
          </a:xfrm>
          <a:prstGeom prst="rect">
            <a:avLst/>
          </a:prstGeom>
        </p:spPr>
      </p:pic>
    </p:spTree>
    <p:extLst>
      <p:ext uri="{BB962C8B-B14F-4D97-AF65-F5344CB8AC3E}">
        <p14:creationId xmlns:p14="http://schemas.microsoft.com/office/powerpoint/2010/main" val="333370562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71600"/>
            <a:ext cx="5425440" cy="609600"/>
          </a:xfrm>
        </p:spPr>
        <p:txBody>
          <a:bodyPr>
            <a:normAutofit fontScale="90000"/>
          </a:bodyPr>
          <a:lstStyle/>
          <a:p>
            <a:r>
              <a:rPr lang="en-US" sz="4000" b="1" dirty="0" smtClean="0">
                <a:solidFill>
                  <a:srgbClr val="002060"/>
                </a:solidFill>
                <a:effectLst>
                  <a:outerShdw blurRad="38100" dist="38100" dir="2700000" algn="tl">
                    <a:srgbClr val="000000">
                      <a:alpha val="43137"/>
                    </a:srgbClr>
                  </a:outerShdw>
                </a:effectLst>
                <a:latin typeface="+mn-lt"/>
              </a:rPr>
              <a:t>Why publish?</a:t>
            </a:r>
            <a:br>
              <a:rPr lang="en-US" sz="4000" b="1" dirty="0" smtClean="0">
                <a:solidFill>
                  <a:srgbClr val="002060"/>
                </a:solidFill>
                <a:effectLst>
                  <a:outerShdw blurRad="38100" dist="38100" dir="2700000" algn="tl">
                    <a:srgbClr val="000000">
                      <a:alpha val="43137"/>
                    </a:srgbClr>
                  </a:outerShdw>
                </a:effectLst>
                <a:latin typeface="+mn-lt"/>
              </a:rPr>
            </a:br>
            <a:endParaRPr lang="en-US" sz="3600"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85800" y="2514600"/>
            <a:ext cx="7504938" cy="4017391"/>
          </a:xfrm>
        </p:spPr>
        <p:txBody>
          <a:bodyPr>
            <a:normAutofit/>
          </a:bodyPr>
          <a:lstStyle/>
          <a:p>
            <a:pPr>
              <a:defRPr/>
            </a:pPr>
            <a:r>
              <a:rPr lang="en-US" altLang="en-US" sz="2600" dirty="0" smtClean="0">
                <a:solidFill>
                  <a:srgbClr val="002060"/>
                </a:solidFill>
                <a:effectLst>
                  <a:outerShdw blurRad="38100" dist="38100" dir="2700000" algn="tl">
                    <a:srgbClr val="000000">
                      <a:alpha val="43137"/>
                    </a:srgbClr>
                  </a:outerShdw>
                </a:effectLst>
              </a:rPr>
              <a:t>“Publish or perish” for P&amp;T and grant applications</a:t>
            </a:r>
          </a:p>
          <a:p>
            <a:pPr>
              <a:defRPr/>
            </a:pPr>
            <a:r>
              <a:rPr lang="en-US" altLang="en-US" sz="2600" dirty="0" smtClean="0">
                <a:solidFill>
                  <a:srgbClr val="002060"/>
                </a:solidFill>
                <a:effectLst>
                  <a:outerShdw blurRad="38100" dist="38100" dir="2700000" algn="tl">
                    <a:srgbClr val="000000">
                      <a:alpha val="43137"/>
                    </a:srgbClr>
                  </a:outerShdw>
                </a:effectLst>
              </a:rPr>
              <a:t> </a:t>
            </a:r>
            <a:r>
              <a:rPr lang="en-US" altLang="en-US" sz="2600" dirty="0">
                <a:solidFill>
                  <a:srgbClr val="002060"/>
                </a:solidFill>
                <a:effectLst>
                  <a:outerShdw blurRad="38100" dist="38100" dir="2700000" algn="tl">
                    <a:srgbClr val="000000">
                      <a:alpha val="43137"/>
                    </a:srgbClr>
                  </a:outerShdw>
                </a:effectLst>
              </a:rPr>
              <a:t>C</a:t>
            </a:r>
            <a:r>
              <a:rPr lang="en-US" altLang="en-US" sz="2600" dirty="0" smtClean="0">
                <a:solidFill>
                  <a:srgbClr val="002060"/>
                </a:solidFill>
                <a:effectLst>
                  <a:outerShdw blurRad="38100" dist="38100" dir="2700000" algn="tl">
                    <a:srgbClr val="000000">
                      <a:alpha val="43137"/>
                    </a:srgbClr>
                  </a:outerShdw>
                </a:effectLst>
              </a:rPr>
              <a:t>ontribute </a:t>
            </a:r>
            <a:r>
              <a:rPr lang="en-US" altLang="en-US" sz="2600" dirty="0">
                <a:solidFill>
                  <a:srgbClr val="002060"/>
                </a:solidFill>
                <a:effectLst>
                  <a:outerShdw blurRad="38100" dist="38100" dir="2700000" algn="tl">
                    <a:srgbClr val="000000">
                      <a:alpha val="43137"/>
                    </a:srgbClr>
                  </a:outerShdw>
                </a:effectLst>
              </a:rPr>
              <a:t>new </a:t>
            </a:r>
            <a:r>
              <a:rPr lang="en-US" altLang="en-US" sz="2600" dirty="0" smtClean="0">
                <a:solidFill>
                  <a:srgbClr val="002060"/>
                </a:solidFill>
                <a:effectLst>
                  <a:outerShdw blurRad="38100" dist="38100" dir="2700000" algn="tl">
                    <a:srgbClr val="000000">
                      <a:alpha val="43137"/>
                    </a:srgbClr>
                  </a:outerShdw>
                </a:effectLst>
              </a:rPr>
              <a:t>knowledge and techniques</a:t>
            </a:r>
          </a:p>
          <a:p>
            <a:pPr>
              <a:defRPr/>
            </a:pPr>
            <a:r>
              <a:rPr lang="en-US" altLang="en-US" sz="2600" dirty="0">
                <a:solidFill>
                  <a:srgbClr val="002060"/>
                </a:solidFill>
                <a:effectLst>
                  <a:outerShdw blurRad="38100" dist="38100" dir="2700000" algn="tl">
                    <a:srgbClr val="000000">
                      <a:alpha val="43137"/>
                    </a:srgbClr>
                  </a:outerShdw>
                </a:effectLst>
              </a:rPr>
              <a:t> I</a:t>
            </a:r>
            <a:r>
              <a:rPr lang="en-US" altLang="en-US" sz="2600" dirty="0" smtClean="0">
                <a:solidFill>
                  <a:srgbClr val="002060"/>
                </a:solidFill>
                <a:effectLst>
                  <a:outerShdw blurRad="38100" dist="38100" dir="2700000" algn="tl">
                    <a:srgbClr val="000000">
                      <a:alpha val="43137"/>
                    </a:srgbClr>
                  </a:outerShdw>
                </a:effectLst>
              </a:rPr>
              <a:t>ncrease </a:t>
            </a:r>
            <a:r>
              <a:rPr lang="en-US" altLang="en-US" sz="2600" dirty="0">
                <a:solidFill>
                  <a:srgbClr val="002060"/>
                </a:solidFill>
                <a:effectLst>
                  <a:outerShdw blurRad="38100" dist="38100" dir="2700000" algn="tl">
                    <a:srgbClr val="000000">
                      <a:alpha val="43137"/>
                    </a:srgbClr>
                  </a:outerShdw>
                </a:effectLst>
              </a:rPr>
              <a:t>visibility and </a:t>
            </a:r>
            <a:r>
              <a:rPr lang="en-US" altLang="en-US" sz="2600" dirty="0" smtClean="0">
                <a:solidFill>
                  <a:srgbClr val="002060"/>
                </a:solidFill>
                <a:effectLst>
                  <a:outerShdw blurRad="38100" dist="38100" dir="2700000" algn="tl">
                    <a:srgbClr val="000000">
                      <a:alpha val="43137"/>
                    </a:srgbClr>
                  </a:outerShdw>
                </a:effectLst>
              </a:rPr>
              <a:t>reputation </a:t>
            </a:r>
          </a:p>
          <a:p>
            <a:pPr>
              <a:defRPr/>
            </a:pPr>
            <a:r>
              <a:rPr lang="en-US" altLang="en-US" sz="2600" dirty="0">
                <a:solidFill>
                  <a:srgbClr val="002060"/>
                </a:solidFill>
                <a:effectLst>
                  <a:outerShdw blurRad="38100" dist="38100" dir="2700000" algn="tl">
                    <a:srgbClr val="000000">
                      <a:alpha val="43137"/>
                    </a:srgbClr>
                  </a:outerShdw>
                </a:effectLst>
              </a:rPr>
              <a:t> I</a:t>
            </a:r>
            <a:r>
              <a:rPr lang="en-US" altLang="en-US" sz="2600" dirty="0" smtClean="0">
                <a:solidFill>
                  <a:srgbClr val="002060"/>
                </a:solidFill>
                <a:effectLst>
                  <a:outerShdw blurRad="38100" dist="38100" dir="2700000" algn="tl">
                    <a:srgbClr val="000000">
                      <a:alpha val="43137"/>
                    </a:srgbClr>
                  </a:outerShdw>
                </a:effectLst>
              </a:rPr>
              <a:t>ncrease professional contacts and collaborations</a:t>
            </a:r>
          </a:p>
          <a:p>
            <a:pPr>
              <a:defRPr/>
            </a:pPr>
            <a:r>
              <a:rPr lang="en-US" altLang="en-US" sz="2600" dirty="0" smtClean="0">
                <a:solidFill>
                  <a:srgbClr val="002060"/>
                </a:solidFill>
                <a:effectLst>
                  <a:outerShdw blurRad="38100" dist="38100" dir="2700000" algn="tl">
                    <a:srgbClr val="000000">
                      <a:alpha val="43137"/>
                    </a:srgbClr>
                  </a:outerShdw>
                </a:effectLst>
              </a:rPr>
              <a:t> Attract graduate students</a:t>
            </a:r>
          </a:p>
          <a:p>
            <a:pPr>
              <a:defRPr/>
            </a:pPr>
            <a:r>
              <a:rPr lang="en-US" altLang="en-US" sz="2600" dirty="0" smtClean="0">
                <a:solidFill>
                  <a:srgbClr val="002060"/>
                </a:solidFill>
                <a:effectLst>
                  <a:outerShdw blurRad="38100" dist="38100" dir="2700000" algn="tl">
                    <a:srgbClr val="000000">
                      <a:alpha val="43137"/>
                    </a:srgbClr>
                  </a:outerShdw>
                </a:effectLst>
              </a:rPr>
              <a:t> </a:t>
            </a:r>
            <a:r>
              <a:rPr lang="en-US" altLang="en-US" sz="2600" dirty="0">
                <a:solidFill>
                  <a:srgbClr val="002060"/>
                </a:solidFill>
                <a:effectLst>
                  <a:outerShdw blurRad="38100" dist="38100" dir="2700000" algn="tl">
                    <a:srgbClr val="000000">
                      <a:alpha val="43137"/>
                    </a:srgbClr>
                  </a:outerShdw>
                </a:effectLst>
              </a:rPr>
              <a:t>I</a:t>
            </a:r>
            <a:r>
              <a:rPr lang="en-US" altLang="en-US" sz="2600" dirty="0" smtClean="0">
                <a:solidFill>
                  <a:srgbClr val="002060"/>
                </a:solidFill>
                <a:effectLst>
                  <a:outerShdw blurRad="38100" dist="38100" dir="2700000" algn="tl">
                    <a:srgbClr val="000000">
                      <a:alpha val="43137"/>
                    </a:srgbClr>
                  </a:outerShdw>
                </a:effectLst>
              </a:rPr>
              <a:t>nvitations </a:t>
            </a:r>
            <a:r>
              <a:rPr lang="en-US" altLang="en-US" sz="2600" dirty="0">
                <a:solidFill>
                  <a:srgbClr val="002060"/>
                </a:solidFill>
                <a:effectLst>
                  <a:outerShdw blurRad="38100" dist="38100" dir="2700000" algn="tl">
                    <a:srgbClr val="000000">
                      <a:alpha val="43137"/>
                    </a:srgbClr>
                  </a:outerShdw>
                </a:effectLst>
              </a:rPr>
              <a:t>to </a:t>
            </a:r>
            <a:r>
              <a:rPr lang="en-US" altLang="en-US" sz="2600" dirty="0" smtClean="0">
                <a:solidFill>
                  <a:srgbClr val="002060"/>
                </a:solidFill>
                <a:effectLst>
                  <a:outerShdw blurRad="38100" dist="38100" dir="2700000" algn="tl">
                    <a:srgbClr val="000000">
                      <a:alpha val="43137"/>
                    </a:srgbClr>
                  </a:outerShdw>
                </a:effectLst>
              </a:rPr>
              <a:t>speak</a:t>
            </a:r>
          </a:p>
          <a:p>
            <a:pPr>
              <a:defRPr/>
            </a:pPr>
            <a:r>
              <a:rPr lang="en-US" altLang="en-US" sz="2600" dirty="0">
                <a:solidFill>
                  <a:srgbClr val="002060"/>
                </a:solidFill>
                <a:effectLst>
                  <a:outerShdw blurRad="38100" dist="38100" dir="2700000" algn="tl">
                    <a:srgbClr val="000000">
                      <a:alpha val="43137"/>
                    </a:srgbClr>
                  </a:outerShdw>
                </a:effectLst>
              </a:rPr>
              <a:t> W</a:t>
            </a:r>
            <a:r>
              <a:rPr lang="en-US" altLang="en-US" sz="2600" dirty="0" smtClean="0">
                <a:solidFill>
                  <a:srgbClr val="002060"/>
                </a:solidFill>
                <a:effectLst>
                  <a:outerShdw blurRad="38100" dist="38100" dir="2700000" algn="tl">
                    <a:srgbClr val="000000">
                      <a:alpha val="43137"/>
                    </a:srgbClr>
                  </a:outerShdw>
                </a:effectLst>
              </a:rPr>
              <a:t>in awards</a:t>
            </a:r>
          </a:p>
          <a:p>
            <a:pPr marL="0" indent="0">
              <a:buNone/>
            </a:pPr>
            <a:endParaRPr lang="en-US" dirty="0"/>
          </a:p>
        </p:txBody>
      </p:sp>
      <p:sp>
        <p:nvSpPr>
          <p:cNvPr id="6" name="TextBox 5"/>
          <p:cNvSpPr txBox="1"/>
          <p:nvPr/>
        </p:nvSpPr>
        <p:spPr>
          <a:xfrm>
            <a:off x="914400" y="1905000"/>
            <a:ext cx="2262286" cy="523220"/>
          </a:xfrm>
          <a:prstGeom prst="rect">
            <a:avLst/>
          </a:prstGeom>
          <a:noFill/>
        </p:spPr>
        <p:txBody>
          <a:bodyPr wrap="none" rtlCol="0">
            <a:spAutoFit/>
          </a:bodyPr>
          <a:lstStyle/>
          <a:p>
            <a:r>
              <a:rPr lang="en-AU" sz="2800" dirty="0" smtClean="0">
                <a:solidFill>
                  <a:srgbClr val="002060"/>
                </a:solidFill>
                <a:effectLst>
                  <a:outerShdw blurRad="38100" dist="38100" dir="2700000" algn="tl">
                    <a:srgbClr val="000000">
                      <a:alpha val="43137"/>
                    </a:srgbClr>
                  </a:outerShdw>
                </a:effectLst>
              </a:rPr>
              <a:t>For academics</a:t>
            </a:r>
            <a:endParaRPr lang="en-AU"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18801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1667" y="3051017"/>
            <a:ext cx="2761307" cy="2761307"/>
          </a:xfrm>
          <a:prstGeom prst="rect">
            <a:avLst/>
          </a:prstGeom>
        </p:spPr>
      </p:pic>
      <p:sp>
        <p:nvSpPr>
          <p:cNvPr id="2" name="Title 1"/>
          <p:cNvSpPr>
            <a:spLocks noGrp="1"/>
          </p:cNvSpPr>
          <p:nvPr>
            <p:ph type="title"/>
          </p:nvPr>
        </p:nvSpPr>
        <p:spPr>
          <a:xfrm>
            <a:off x="711200" y="626268"/>
            <a:ext cx="7772400" cy="1016000"/>
          </a:xfrm>
        </p:spPr>
        <p:txBody>
          <a:bodyPr>
            <a:noAutofit/>
          </a:bodyPr>
          <a:lstStyle/>
          <a:p>
            <a:pPr>
              <a:defRPr/>
            </a:pPr>
            <a:r>
              <a:rPr lang="en-US" altLang="en-US" sz="3600" dirty="0"/>
              <a:t>Manuscript Preparation</a:t>
            </a:r>
            <a:br>
              <a:rPr lang="en-US" altLang="en-US" sz="3600" dirty="0"/>
            </a:br>
            <a:r>
              <a:rPr lang="en-US" altLang="en-US" sz="3600" dirty="0"/>
              <a:t>- </a:t>
            </a:r>
            <a:r>
              <a:rPr lang="en-US" altLang="ja-JP" sz="3200" b="1" dirty="0" smtClean="0"/>
              <a:t>Publication Ethics -</a:t>
            </a:r>
            <a:endParaRPr lang="en-US" altLang="en-US" sz="3600" dirty="0"/>
          </a:p>
        </p:txBody>
      </p:sp>
      <p:sp>
        <p:nvSpPr>
          <p:cNvPr id="29699" name="Content Placeholder 2"/>
          <p:cNvSpPr>
            <a:spLocks noGrp="1"/>
          </p:cNvSpPr>
          <p:nvPr>
            <p:ph idx="1"/>
          </p:nvPr>
        </p:nvSpPr>
        <p:spPr>
          <a:xfrm>
            <a:off x="441357" y="2620407"/>
            <a:ext cx="7772400" cy="4283881"/>
          </a:xfrm>
        </p:spPr>
        <p:txBody>
          <a:bodyPr>
            <a:normAutofit/>
          </a:bodyPr>
          <a:lstStyle/>
          <a:p>
            <a:r>
              <a:rPr lang="en-US" altLang="en-US" sz="2400" dirty="0">
                <a:ea typeface="MS PGothic" panose="020B0600070205080204" pitchFamily="50" charset="-128"/>
              </a:rPr>
              <a:t>Committee on Publication Ethics (COPE)</a:t>
            </a:r>
          </a:p>
          <a:p>
            <a:r>
              <a:rPr lang="en-US" altLang="en-US" sz="2400" dirty="0">
                <a:ea typeface="MS PGothic" panose="020B0600070205080204" pitchFamily="50" charset="-128"/>
              </a:rPr>
              <a:t>Self-plagiarism: </a:t>
            </a:r>
            <a:r>
              <a:rPr lang="en-US" altLang="en-US" sz="2400" i="1" dirty="0">
                <a:solidFill>
                  <a:schemeClr val="tx2"/>
                </a:solidFill>
                <a:ea typeface="MS PGothic" panose="020B0600070205080204" pitchFamily="50" charset="-128"/>
              </a:rPr>
              <a:t>Test Recycling</a:t>
            </a:r>
          </a:p>
          <a:p>
            <a:r>
              <a:rPr lang="en-US" altLang="en-US" sz="2400" dirty="0">
                <a:solidFill>
                  <a:schemeClr val="tx2"/>
                </a:solidFill>
                <a:ea typeface="MS PGothic" panose="020B0600070205080204" pitchFamily="50" charset="-128"/>
              </a:rPr>
              <a:t>Duplication of data</a:t>
            </a:r>
            <a:r>
              <a:rPr lang="en-US" altLang="en-US" sz="2400" dirty="0">
                <a:ea typeface="MS PGothic" panose="020B0600070205080204" pitchFamily="50" charset="-128"/>
              </a:rPr>
              <a:t>: </a:t>
            </a:r>
            <a:r>
              <a:rPr lang="en-US" altLang="en-US" sz="2400" i="1" dirty="0">
                <a:solidFill>
                  <a:schemeClr val="tx2"/>
                </a:solidFill>
                <a:ea typeface="MS PGothic" panose="020B0600070205080204" pitchFamily="50" charset="-128"/>
              </a:rPr>
              <a:t>always serious</a:t>
            </a:r>
          </a:p>
          <a:p>
            <a:r>
              <a:rPr lang="en-US" altLang="en-US" sz="2400" dirty="0">
                <a:ea typeface="MS PGothic" panose="020B0600070205080204" pitchFamily="50" charset="-128"/>
              </a:rPr>
              <a:t>Common Methods: always </a:t>
            </a:r>
            <a:r>
              <a:rPr lang="en-US" altLang="en-US" sz="2400" dirty="0">
                <a:solidFill>
                  <a:schemeClr val="tx2"/>
                </a:solidFill>
                <a:ea typeface="MS PGothic" panose="020B0600070205080204" pitchFamily="50" charset="-128"/>
              </a:rPr>
              <a:t>cite</a:t>
            </a:r>
          </a:p>
          <a:p>
            <a:r>
              <a:rPr lang="en-US" altLang="en-US" sz="2400" dirty="0">
                <a:solidFill>
                  <a:schemeClr val="tx2"/>
                </a:solidFill>
                <a:ea typeface="MS PGothic" panose="020B0600070205080204" pitchFamily="50" charset="-128"/>
              </a:rPr>
              <a:t>Significant</a:t>
            </a:r>
            <a:r>
              <a:rPr lang="en-US" altLang="en-US" sz="2400" dirty="0">
                <a:ea typeface="MS PGothic" panose="020B0600070205080204" pitchFamily="50" charset="-128"/>
              </a:rPr>
              <a:t> </a:t>
            </a:r>
            <a:r>
              <a:rPr lang="en-US" altLang="en-US" sz="2400" dirty="0">
                <a:solidFill>
                  <a:schemeClr val="tx2"/>
                </a:solidFill>
                <a:ea typeface="MS PGothic" panose="020B0600070205080204" pitchFamily="50" charset="-128"/>
              </a:rPr>
              <a:t>concerns</a:t>
            </a:r>
            <a:r>
              <a:rPr lang="en-US" altLang="en-US" sz="2400" dirty="0">
                <a:ea typeface="MS PGothic" panose="020B0600070205080204" pitchFamily="50" charset="-128"/>
              </a:rPr>
              <a:t> – duplicate:	</a:t>
            </a:r>
          </a:p>
          <a:p>
            <a:pPr>
              <a:buFont typeface="Monotype Sorts" pitchFamily="-84" charset="2"/>
              <a:buNone/>
            </a:pPr>
            <a:r>
              <a:rPr lang="en-US" altLang="en-US" sz="2400" dirty="0">
                <a:ea typeface="MS PGothic" panose="020B0600070205080204" pitchFamily="50" charset="-128"/>
              </a:rPr>
              <a:t>	- hypothesis</a:t>
            </a:r>
          </a:p>
          <a:p>
            <a:pPr>
              <a:buFont typeface="Monotype Sorts" pitchFamily="-84" charset="2"/>
              <a:buNone/>
            </a:pPr>
            <a:r>
              <a:rPr lang="en-US" altLang="en-US" sz="2400" dirty="0">
                <a:ea typeface="MS PGothic" panose="020B0600070205080204" pitchFamily="50" charset="-128"/>
              </a:rPr>
              <a:t>	- discussion</a:t>
            </a:r>
          </a:p>
          <a:p>
            <a:pPr>
              <a:buFont typeface="Monotype Sorts" pitchFamily="-84" charset="2"/>
              <a:buNone/>
            </a:pPr>
            <a:r>
              <a:rPr lang="en-US" altLang="en-US" sz="2400" dirty="0">
                <a:ea typeface="MS PGothic" panose="020B0600070205080204" pitchFamily="50" charset="-128"/>
              </a:rPr>
              <a:t>	- conclusions</a:t>
            </a:r>
          </a:p>
          <a:p>
            <a:r>
              <a:rPr lang="en-US" altLang="en-US" sz="2400" dirty="0">
                <a:ea typeface="MS PGothic" panose="020B0600070205080204" pitchFamily="50" charset="-128"/>
              </a:rPr>
              <a:t>Journal editor actions: </a:t>
            </a:r>
            <a:r>
              <a:rPr lang="en-US" altLang="en-US" sz="2400" i="1" dirty="0">
                <a:solidFill>
                  <a:schemeClr val="tx2"/>
                </a:solidFill>
                <a:ea typeface="MS PGothic" panose="020B0600070205080204" pitchFamily="50" charset="-128"/>
              </a:rPr>
              <a:t>correction or retraction of article</a:t>
            </a:r>
          </a:p>
        </p:txBody>
      </p:sp>
      <p:sp>
        <p:nvSpPr>
          <p:cNvPr id="4" name="Rectangle 3"/>
          <p:cNvSpPr txBox="1">
            <a:spLocks noChangeArrowheads="1"/>
          </p:cNvSpPr>
          <p:nvPr/>
        </p:nvSpPr>
        <p:spPr>
          <a:xfrm>
            <a:off x="1300979" y="1792671"/>
            <a:ext cx="6461125" cy="6773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kumimoji="1" sz="2800" kern="1200">
                <a:solidFill>
                  <a:schemeClr val="tx1">
                    <a:lumMod val="65000"/>
                    <a:lumOff val="35000"/>
                  </a:schemeClr>
                </a:solidFill>
                <a:latin typeface="+mn-lt"/>
                <a:ea typeface="HG丸ｺﾞｼｯｸM-PRO" panose="020F0600000000000000" pitchFamily="50" charset="-128"/>
                <a:cs typeface="+mn-cs"/>
              </a:defRPr>
            </a:lvl1pPr>
            <a:lvl2pPr marL="742950" indent="-285750" algn="l" defTabSz="914400" rtl="0" eaLnBrk="1" latinLnBrk="0" hangingPunct="1">
              <a:spcBef>
                <a:spcPct val="20000"/>
              </a:spcBef>
              <a:buFontTx/>
              <a:buBlip>
                <a:blip r:embed="rId3"/>
              </a:buBlip>
              <a:defRPr kumimoji="1" sz="2400" kern="1200">
                <a:solidFill>
                  <a:schemeClr val="tx1">
                    <a:lumMod val="65000"/>
                    <a:lumOff val="35000"/>
                  </a:schemeClr>
                </a:solidFill>
                <a:latin typeface="+mn-lt"/>
                <a:ea typeface="HG丸ｺﾞｼｯｸM-PRO" panose="020F0600000000000000" pitchFamily="50" charset="-128"/>
                <a:cs typeface="+mn-cs"/>
              </a:defRPr>
            </a:lvl2pPr>
            <a:lvl3pPr marL="1143000" indent="-228600" algn="l" defTabSz="914400" rtl="0" eaLnBrk="1" latinLnBrk="0" hangingPunct="1">
              <a:spcBef>
                <a:spcPct val="20000"/>
              </a:spcBef>
              <a:buFontTx/>
              <a:buBlip>
                <a:blip r:embed="rId3"/>
              </a:buBlip>
              <a:defRPr kumimoji="1" sz="2000" kern="1200">
                <a:solidFill>
                  <a:schemeClr val="tx1">
                    <a:lumMod val="65000"/>
                    <a:lumOff val="35000"/>
                  </a:schemeClr>
                </a:solidFill>
                <a:latin typeface="+mn-lt"/>
                <a:ea typeface="HG丸ｺﾞｼｯｸM-PRO" panose="020F0600000000000000" pitchFamily="50" charset="-128"/>
                <a:cs typeface="+mn-cs"/>
              </a:defRPr>
            </a:lvl3pPr>
            <a:lvl4pPr marL="1600200" indent="-228600" algn="l" defTabSz="914400" rtl="0" eaLnBrk="1" latinLnBrk="0" hangingPunct="1">
              <a:spcBef>
                <a:spcPct val="20000"/>
              </a:spcBef>
              <a:buFontTx/>
              <a:buBlip>
                <a:blip r:embed="rId3"/>
              </a:buBlip>
              <a:defRPr kumimoji="1" sz="1800" kern="1200">
                <a:solidFill>
                  <a:schemeClr val="tx1">
                    <a:lumMod val="65000"/>
                    <a:lumOff val="35000"/>
                  </a:schemeClr>
                </a:solidFill>
                <a:latin typeface="+mn-lt"/>
                <a:ea typeface="HG丸ｺﾞｼｯｸM-PRO" panose="020F0600000000000000" pitchFamily="50" charset="-128"/>
                <a:cs typeface="+mn-cs"/>
              </a:defRPr>
            </a:lvl4pPr>
            <a:lvl5pPr marL="2057400" indent="-228600" algn="l" defTabSz="914400" rtl="0" eaLnBrk="1" latinLnBrk="0" hangingPunct="1">
              <a:spcBef>
                <a:spcPct val="20000"/>
              </a:spcBef>
              <a:buFontTx/>
              <a:buBlip>
                <a:blip r:embed="rId3"/>
              </a:buBlip>
              <a:defRPr kumimoji="1" sz="1800" kern="1200">
                <a:solidFill>
                  <a:schemeClr val="tx1">
                    <a:lumMod val="65000"/>
                    <a:lumOff val="35000"/>
                  </a:schemeClr>
                </a:solidFill>
                <a:latin typeface="+mn-lt"/>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buFont typeface="Monotype Sorts" pitchFamily="-84" charset="2"/>
              <a:buNone/>
            </a:pPr>
            <a:r>
              <a:rPr lang="en-US" altLang="en-US" sz="3600" b="1" dirty="0" smtClean="0">
                <a:solidFill>
                  <a:prstClr val="black">
                    <a:lumMod val="50000"/>
                    <a:lumOff val="50000"/>
                  </a:prstClr>
                </a:solidFill>
                <a:ea typeface="MS PGothic" panose="020B0600070205080204" pitchFamily="50" charset="-128"/>
              </a:rPr>
              <a:t>Focus:  Double Check</a:t>
            </a:r>
            <a:endParaRPr lang="en-US" altLang="en-US" sz="3600" b="1" dirty="0">
              <a:solidFill>
                <a:prstClr val="black">
                  <a:lumMod val="50000"/>
                  <a:lumOff val="50000"/>
                </a:prstClr>
              </a:solidFill>
              <a:ea typeface="MS PGothic" panose="020B0600070205080204" pitchFamily="50" charset="-128"/>
            </a:endParaRPr>
          </a:p>
        </p:txBody>
      </p:sp>
    </p:spTree>
    <p:extLst>
      <p:ext uri="{BB962C8B-B14F-4D97-AF65-F5344CB8AC3E}">
        <p14:creationId xmlns:p14="http://schemas.microsoft.com/office/powerpoint/2010/main" val="1433198225"/>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9662" t="16089" r="16533" b="17654"/>
          <a:stretch/>
        </p:blipFill>
        <p:spPr>
          <a:xfrm>
            <a:off x="253498" y="2055490"/>
            <a:ext cx="6630258" cy="4595454"/>
          </a:xfrm>
          <a:prstGeom prst="rect">
            <a:avLst/>
          </a:prstGeom>
        </p:spPr>
      </p:pic>
      <p:sp>
        <p:nvSpPr>
          <p:cNvPr id="30723" name="Rectangle 6"/>
          <p:cNvSpPr>
            <a:spLocks noGrp="1" noChangeArrowheads="1"/>
          </p:cNvSpPr>
          <p:nvPr>
            <p:ph type="ctrTitle"/>
          </p:nvPr>
        </p:nvSpPr>
        <p:spPr>
          <a:xfrm>
            <a:off x="4081437" y="1829555"/>
            <a:ext cx="4827173" cy="13066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defTabSz="271463"/>
            <a:r>
              <a:rPr lang="en-US" altLang="en-US" sz="2133" b="1" dirty="0" smtClean="0">
                <a:ea typeface="MS PGothic" panose="020B0600070205080204" pitchFamily="50" charset="-128"/>
              </a:rPr>
              <a:t>To avoid the Plagiarism…</a:t>
            </a:r>
            <a:r>
              <a:rPr lang="en-US" altLang="en-US" sz="2133" dirty="0">
                <a:ea typeface="MS PGothic" panose="020B0600070205080204" pitchFamily="50" charset="-128"/>
              </a:rPr>
              <a:t/>
            </a:r>
            <a:br>
              <a:rPr lang="en-US" altLang="en-US" sz="2133" dirty="0">
                <a:ea typeface="MS PGothic" panose="020B0600070205080204" pitchFamily="50" charset="-128"/>
              </a:rPr>
            </a:br>
            <a:r>
              <a:rPr lang="en-US" altLang="en-US" sz="2133" dirty="0">
                <a:ea typeface="MS PGothic" panose="020B0600070205080204" pitchFamily="50" charset="-128"/>
              </a:rPr>
              <a:t>	- Pub Med search for related articles</a:t>
            </a:r>
            <a:r>
              <a:rPr lang="en-US" altLang="en-US" sz="1778" dirty="0">
                <a:ea typeface="MS PGothic" panose="020B0600070205080204" pitchFamily="50" charset="-128"/>
              </a:rPr>
              <a:t/>
            </a:r>
            <a:br>
              <a:rPr lang="en-US" altLang="en-US" sz="1778" dirty="0">
                <a:ea typeface="MS PGothic" panose="020B0600070205080204" pitchFamily="50" charset="-128"/>
              </a:rPr>
            </a:br>
            <a:r>
              <a:rPr lang="en-US" altLang="en-US" sz="1778" dirty="0">
                <a:ea typeface="MS PGothic" panose="020B0600070205080204" pitchFamily="50" charset="-128"/>
              </a:rPr>
              <a:t>	</a:t>
            </a:r>
            <a:r>
              <a:rPr lang="en-US" altLang="en-US" sz="2133" dirty="0">
                <a:ea typeface="MS PGothic" panose="020B0600070205080204" pitchFamily="50" charset="-128"/>
              </a:rPr>
              <a:t>- Cross Check</a:t>
            </a:r>
            <a:r>
              <a:rPr lang="en-US" altLang="en-US" sz="2133" dirty="0">
                <a:ea typeface="MS PGothic" panose="020B0600070205080204" pitchFamily="50" charset="-128"/>
                <a:cs typeface="Arial" panose="020B0604020202020204" pitchFamily="34" charset="0"/>
              </a:rPr>
              <a:t> for plagiarism</a:t>
            </a:r>
            <a:endParaRPr lang="en-US" altLang="en-US" sz="1778" dirty="0">
              <a:ea typeface="MS PGothic" panose="020B0600070205080204" pitchFamily="50" charset="-128"/>
              <a:cs typeface="Arial" panose="020B0604020202020204" pitchFamily="34" charset="0"/>
            </a:endParaRPr>
          </a:p>
        </p:txBody>
      </p:sp>
      <p:sp>
        <p:nvSpPr>
          <p:cNvPr id="3" name="正方形/長方形 2"/>
          <p:cNvSpPr/>
          <p:nvPr/>
        </p:nvSpPr>
        <p:spPr>
          <a:xfrm>
            <a:off x="1810694" y="411942"/>
            <a:ext cx="5878665" cy="1200329"/>
          </a:xfrm>
          <a:prstGeom prst="rect">
            <a:avLst/>
          </a:prstGeom>
        </p:spPr>
        <p:txBody>
          <a:bodyPr wrap="square">
            <a:spAutoFit/>
          </a:bodyPr>
          <a:lstStyle/>
          <a:p>
            <a:pPr algn="ctr"/>
            <a:r>
              <a:rPr kumimoji="1" lang="en-US" altLang="en-US" sz="3600" dirty="0">
                <a:solidFill>
                  <a:prstClr val="black"/>
                </a:solidFill>
              </a:rPr>
              <a:t>Manuscript Preparation</a:t>
            </a:r>
            <a:br>
              <a:rPr kumimoji="1" lang="en-US" altLang="en-US" sz="3600" dirty="0">
                <a:solidFill>
                  <a:prstClr val="black"/>
                </a:solidFill>
              </a:rPr>
            </a:br>
            <a:r>
              <a:rPr kumimoji="1" lang="en-US" altLang="en-US" sz="3600" dirty="0">
                <a:solidFill>
                  <a:prstClr val="black"/>
                </a:solidFill>
              </a:rPr>
              <a:t>- </a:t>
            </a:r>
            <a:r>
              <a:rPr kumimoji="1" lang="en-US" altLang="ja-JP" sz="3200" b="1" dirty="0">
                <a:solidFill>
                  <a:prstClr val="black"/>
                </a:solidFill>
              </a:rPr>
              <a:t>Publication Ethics -</a:t>
            </a:r>
            <a:endParaRPr kumimoji="1" lang="ja-JP" altLang="en-US" sz="3600" dirty="0">
              <a:solidFill>
                <a:prstClr val="black"/>
              </a:solidFill>
            </a:endParaRPr>
          </a:p>
        </p:txBody>
      </p:sp>
    </p:spTree>
    <p:extLst>
      <p:ext uri="{BB962C8B-B14F-4D97-AF65-F5344CB8AC3E}">
        <p14:creationId xmlns:p14="http://schemas.microsoft.com/office/powerpoint/2010/main" val="2195910463"/>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body" sz="half" idx="2"/>
          </p:nvPr>
        </p:nvSpPr>
        <p:spPr>
          <a:xfrm>
            <a:off x="232414" y="3060132"/>
            <a:ext cx="6527800" cy="3589867"/>
          </a:xfrm>
          <a:noFill/>
        </p:spPr>
        <p:txBody>
          <a:bodyPr>
            <a:normAutofit fontScale="92500" lnSpcReduction="10000"/>
          </a:bodyPr>
          <a:lstStyle/>
          <a:p>
            <a:pPr>
              <a:buSzPct val="50000"/>
              <a:buFont typeface="Wingdings" panose="05000000000000000000" pitchFamily="2" charset="2"/>
              <a:buChar char="l"/>
            </a:pPr>
            <a:r>
              <a:rPr lang="en-US" altLang="en-US" dirty="0" smtClean="0">
                <a:ea typeface="MS PGothic" panose="020B0600070205080204" pitchFamily="50" charset="-128"/>
              </a:rPr>
              <a:t>Planning: essential</a:t>
            </a:r>
          </a:p>
          <a:p>
            <a:pPr>
              <a:buSzPct val="50000"/>
              <a:buFont typeface="Wingdings" panose="05000000000000000000" pitchFamily="2" charset="2"/>
              <a:buChar char="l"/>
            </a:pPr>
            <a:r>
              <a:rPr lang="en-US" altLang="en-US" dirty="0" smtClean="0">
                <a:ea typeface="MS PGothic" panose="020B0600070205080204" pitchFamily="50" charset="-128"/>
              </a:rPr>
              <a:t>Prepare an outline first!</a:t>
            </a:r>
          </a:p>
          <a:p>
            <a:pPr>
              <a:buSzPct val="50000"/>
              <a:buFont typeface="Wingdings" panose="05000000000000000000" pitchFamily="2" charset="2"/>
              <a:buChar char="l"/>
            </a:pPr>
            <a:r>
              <a:rPr lang="en-US" altLang="en-US" dirty="0" smtClean="0">
                <a:ea typeface="MS PGothic" panose="020B0600070205080204" pitchFamily="50" charset="-128"/>
              </a:rPr>
              <a:t>Read full references</a:t>
            </a:r>
          </a:p>
          <a:p>
            <a:pPr>
              <a:buSzPct val="50000"/>
              <a:buFont typeface="Wingdings" panose="05000000000000000000" pitchFamily="2" charset="2"/>
              <a:buChar char="l"/>
            </a:pPr>
            <a:r>
              <a:rPr lang="en-US" altLang="en-US" dirty="0" smtClean="0">
                <a:ea typeface="MS PGothic" panose="020B0600070205080204" pitchFamily="50" charset="-128"/>
              </a:rPr>
              <a:t>Understand the purpose and content of the parts of a manuscript</a:t>
            </a:r>
          </a:p>
          <a:p>
            <a:pPr>
              <a:buSzPct val="50000"/>
              <a:buFont typeface="Wingdings" panose="05000000000000000000" pitchFamily="2" charset="2"/>
              <a:buChar char="l"/>
            </a:pPr>
            <a:r>
              <a:rPr lang="en-US" altLang="en-US" dirty="0" smtClean="0">
                <a:ea typeface="MS PGothic" panose="020B0600070205080204" pitchFamily="50" charset="-128"/>
              </a:rPr>
              <a:t>Be concise and avoid redundancy</a:t>
            </a:r>
          </a:p>
          <a:p>
            <a:pPr>
              <a:buSzPct val="50000"/>
              <a:buFont typeface="Wingdings" panose="05000000000000000000" pitchFamily="2" charset="2"/>
              <a:buChar char="l"/>
            </a:pPr>
            <a:r>
              <a:rPr lang="en-US" altLang="en-US" dirty="0" smtClean="0">
                <a:ea typeface="MS PGothic" panose="020B0600070205080204" pitchFamily="50" charset="-128"/>
              </a:rPr>
              <a:t>Don’t overstate conclusions</a:t>
            </a:r>
          </a:p>
        </p:txBody>
      </p:sp>
      <p:sp>
        <p:nvSpPr>
          <p:cNvPr id="5" name="Title 4"/>
          <p:cNvSpPr>
            <a:spLocks noGrp="1"/>
          </p:cNvSpPr>
          <p:nvPr>
            <p:ph type="title"/>
          </p:nvPr>
        </p:nvSpPr>
        <p:spPr>
          <a:xfrm>
            <a:off x="420273" y="1192563"/>
            <a:ext cx="7772400" cy="1143000"/>
          </a:xfrm>
        </p:spPr>
        <p:txBody>
          <a:bodyPr>
            <a:normAutofit/>
          </a:bodyPr>
          <a:lstStyle/>
          <a:p>
            <a:pPr>
              <a:defRPr/>
            </a:pPr>
            <a:r>
              <a:rPr lang="en-US" sz="3600" dirty="0" smtClean="0">
                <a:solidFill>
                  <a:schemeClr val="accent1"/>
                </a:solidFill>
              </a:rPr>
              <a:t>Preparing a Manuscript</a:t>
            </a:r>
            <a:r>
              <a:rPr lang="en-US" sz="3600" dirty="0">
                <a:solidFill>
                  <a:schemeClr val="accent1"/>
                </a:solidFill>
              </a:rPr>
              <a:t> </a:t>
            </a:r>
            <a:r>
              <a:rPr lang="en-US" sz="3600" dirty="0" smtClean="0">
                <a:solidFill>
                  <a:schemeClr val="accent1"/>
                </a:solidFill>
              </a:rPr>
              <a:t>for Publication</a:t>
            </a:r>
            <a:endParaRPr lang="en-US" sz="3600" dirty="0">
              <a:solidFill>
                <a:schemeClr val="accent1"/>
              </a:solidFill>
            </a:endParaRPr>
          </a:p>
        </p:txBody>
      </p:sp>
      <p:sp>
        <p:nvSpPr>
          <p:cNvPr id="4" name="Title 4"/>
          <p:cNvSpPr txBox="1">
            <a:spLocks/>
          </p:cNvSpPr>
          <p:nvPr/>
        </p:nvSpPr>
        <p:spPr>
          <a:xfrm>
            <a:off x="666980" y="378444"/>
            <a:ext cx="7772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en-US" dirty="0" smtClean="0">
                <a:solidFill>
                  <a:prstClr val="black"/>
                </a:solidFill>
              </a:rPr>
              <a:t>In Summary</a:t>
            </a:r>
            <a:endParaRPr lang="en-US" dirty="0">
              <a:solidFill>
                <a:prstClr val="black"/>
              </a:solidFill>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668" y="2236960"/>
            <a:ext cx="3273959" cy="2182639"/>
          </a:xfrm>
          <a:prstGeom prst="rect">
            <a:avLst/>
          </a:prstGeom>
        </p:spPr>
      </p:pic>
    </p:spTree>
    <p:extLst>
      <p:ext uri="{BB962C8B-B14F-4D97-AF65-F5344CB8AC3E}">
        <p14:creationId xmlns:p14="http://schemas.microsoft.com/office/powerpoint/2010/main" val="24795276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fade">
                                      <p:cBhvr>
                                        <p:cTn id="12" dur="1000"/>
                                        <p:tgtEl>
                                          <p:spTgt spid="33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fade">
                                      <p:cBhvr>
                                        <p:cTn id="17" dur="1000"/>
                                        <p:tgtEl>
                                          <p:spTgt spid="337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Effect transition="in" filter="fade">
                                      <p:cBhvr>
                                        <p:cTn id="22" dur="1000"/>
                                        <p:tgtEl>
                                          <p:spTgt spid="337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4">
                                            <p:txEl>
                                              <p:pRg st="4" end="4"/>
                                            </p:txEl>
                                          </p:spTgt>
                                        </p:tgtEl>
                                        <p:attrNameLst>
                                          <p:attrName>style.visibility</p:attrName>
                                        </p:attrNameLst>
                                      </p:cBhvr>
                                      <p:to>
                                        <p:strVal val="visible"/>
                                      </p:to>
                                    </p:set>
                                    <p:animEffect transition="in" filter="fade">
                                      <p:cBhvr>
                                        <p:cTn id="27" dur="1000"/>
                                        <p:tgtEl>
                                          <p:spTgt spid="337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4">
                                            <p:txEl>
                                              <p:pRg st="5" end="5"/>
                                            </p:txEl>
                                          </p:spTgt>
                                        </p:tgtEl>
                                        <p:attrNameLst>
                                          <p:attrName>style.visibility</p:attrName>
                                        </p:attrNameLst>
                                      </p:cBhvr>
                                      <p:to>
                                        <p:strVal val="visible"/>
                                      </p:to>
                                    </p:set>
                                    <p:animEffect transition="in" filter="fade">
                                      <p:cBhvr>
                                        <p:cTn id="32" dur="1000"/>
                                        <p:tgtEl>
                                          <p:spTgt spid="337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395288" y="2636838"/>
            <a:ext cx="8229600" cy="1143000"/>
          </a:xfrm>
        </p:spPr>
        <p:txBody>
          <a:bodyPr/>
          <a:lstStyle/>
          <a:p>
            <a:r>
              <a:rPr lang="en-US" altLang="ja-JP" sz="4000" smtClean="0">
                <a:latin typeface="Calibri" pitchFamily="34" charset="0"/>
              </a:rPr>
              <a:t>Thank you</a:t>
            </a:r>
            <a:endParaRPr lang="ja-JP" altLang="en-US" sz="4000" smtClean="0">
              <a:latin typeface="Calibri" pitchFamily="34" charset="0"/>
            </a:endParaRP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18052" t="15462" r="12987"/>
          <a:stretch/>
        </p:blipFill>
        <p:spPr>
          <a:xfrm>
            <a:off x="2391319" y="2835031"/>
            <a:ext cx="6305798" cy="295760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5452435"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34532"/>
            <a:ext cx="3213463" cy="932688"/>
          </a:xfrm>
          <a:prstGeom prst="rect">
            <a:avLst/>
          </a:prstGeom>
        </p:spPr>
      </p:pic>
      <p:grpSp>
        <p:nvGrpSpPr>
          <p:cNvPr id="6" name="グループ化 5"/>
          <p:cNvGrpSpPr/>
          <p:nvPr/>
        </p:nvGrpSpPr>
        <p:grpSpPr>
          <a:xfrm>
            <a:off x="5324805" y="6057781"/>
            <a:ext cx="3698221" cy="677108"/>
            <a:chOff x="4998896" y="6057781"/>
            <a:chExt cx="4571309" cy="677108"/>
          </a:xfrm>
        </p:grpSpPr>
        <p:pic>
          <p:nvPicPr>
            <p:cNvPr id="3" name="図 2"/>
            <p:cNvPicPr>
              <a:picLocks noChangeAspect="1"/>
            </p:cNvPicPr>
            <p:nvPr/>
          </p:nvPicPr>
          <p:blipFill rotWithShape="1">
            <a:blip r:embed="rId6">
              <a:extLst>
                <a:ext uri="{28A0092B-C50C-407E-A947-70E740481C1C}">
                  <a14:useLocalDpi xmlns:a14="http://schemas.microsoft.com/office/drawing/2010/main" val="0"/>
                </a:ext>
              </a:extLst>
            </a:blip>
            <a:srcRect r="88165" b="29021"/>
            <a:stretch/>
          </p:blipFill>
          <p:spPr>
            <a:xfrm>
              <a:off x="4998896" y="6091126"/>
              <a:ext cx="633051" cy="643763"/>
            </a:xfrm>
            <a:prstGeom prst="rect">
              <a:avLst/>
            </a:prstGeom>
          </p:spPr>
        </p:pic>
        <p:sp>
          <p:nvSpPr>
            <p:cNvPr id="4" name="テキスト ボックス 3"/>
            <p:cNvSpPr txBox="1"/>
            <p:nvPr/>
          </p:nvSpPr>
          <p:spPr>
            <a:xfrm flipH="1">
              <a:off x="5631947" y="6057781"/>
              <a:ext cx="3938258" cy="677108"/>
            </a:xfrm>
            <a:prstGeom prst="rect">
              <a:avLst/>
            </a:prstGeom>
            <a:noFill/>
          </p:spPr>
          <p:txBody>
            <a:bodyPr wrap="square" rtlCol="0">
              <a:spAutoFit/>
            </a:bodyPr>
            <a:lstStyle/>
            <a:p>
              <a:r>
                <a:rPr kumimoji="1" lang="en-US" altLang="ja-JP" sz="1600" dirty="0" err="1" smtClean="0">
                  <a:solidFill>
                    <a:srgbClr val="00B050"/>
                  </a:solidFill>
                </a:rPr>
                <a:t>Meitoku</a:t>
              </a:r>
              <a:r>
                <a:rPr kumimoji="1" lang="en-US" altLang="ja-JP" sz="1600" dirty="0" smtClean="0">
                  <a:solidFill>
                    <a:srgbClr val="00B050"/>
                  </a:solidFill>
                </a:rPr>
                <a:t> Medical Institution</a:t>
              </a:r>
            </a:p>
            <a:p>
              <a:r>
                <a:rPr kumimoji="1" lang="en-US" altLang="ja-JP" sz="2200" dirty="0" err="1" smtClean="0">
                  <a:solidFill>
                    <a:srgbClr val="00B050"/>
                  </a:solidFill>
                </a:rPr>
                <a:t>Jyuzen</a:t>
              </a:r>
              <a:r>
                <a:rPr kumimoji="1" lang="en-US" altLang="ja-JP" sz="2200" dirty="0" smtClean="0">
                  <a:solidFill>
                    <a:srgbClr val="00B050"/>
                  </a:solidFill>
                </a:rPr>
                <a:t> Memorial Hospital</a:t>
              </a:r>
              <a:endParaRPr kumimoji="1" lang="ja-JP" altLang="en-US" sz="2200" dirty="0">
                <a:solidFill>
                  <a:srgbClr val="00B050"/>
                </a:solidFill>
              </a:endParaRPr>
            </a:p>
          </p:txBody>
        </p:sp>
      </p:grpSp>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740" y="1004808"/>
            <a:ext cx="2045703" cy="88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099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Outline-Methodologic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Limitations of research methods</a:t>
            </a:r>
          </a:p>
          <a:p>
            <a:r>
              <a:rPr lang="en-US" dirty="0" smtClean="0"/>
              <a:t>What is an adequately powered sample?</a:t>
            </a:r>
          </a:p>
          <a:p>
            <a:r>
              <a:rPr lang="en-US" dirty="0" smtClean="0"/>
              <a:t>What are the sources of bias and how can they be addressed?</a:t>
            </a:r>
          </a:p>
          <a:p>
            <a:r>
              <a:rPr lang="en-US" dirty="0" smtClean="0"/>
              <a:t>Use the appropriate statistical test</a:t>
            </a:r>
          </a:p>
          <a:p>
            <a:r>
              <a:rPr lang="en-US" dirty="0" smtClean="0"/>
              <a:t>Reference tool for RCT</a:t>
            </a:r>
          </a:p>
          <a:p>
            <a:r>
              <a:rPr lang="en-US" dirty="0" smtClean="0"/>
              <a:t>Reference tool for observational studies</a:t>
            </a:r>
            <a:endParaRPr lang="en-US" dirty="0"/>
          </a:p>
        </p:txBody>
      </p:sp>
    </p:spTree>
    <p:extLst>
      <p:ext uri="{BB962C8B-B14F-4D97-AF65-F5344CB8AC3E}">
        <p14:creationId xmlns:p14="http://schemas.microsoft.com/office/powerpoint/2010/main" val="3322170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Research Methods</a:t>
            </a:r>
            <a:endParaRPr lang="en-US" dirty="0"/>
          </a:p>
        </p:txBody>
      </p:sp>
      <p:sp>
        <p:nvSpPr>
          <p:cNvPr id="3" name="Content Placeholder 2"/>
          <p:cNvSpPr>
            <a:spLocks noGrp="1"/>
          </p:cNvSpPr>
          <p:nvPr>
            <p:ph idx="1"/>
          </p:nvPr>
        </p:nvSpPr>
        <p:spPr/>
        <p:txBody>
          <a:bodyPr/>
          <a:lstStyle/>
          <a:p>
            <a:endParaRPr lang="en-US" dirty="0" smtClean="0"/>
          </a:p>
          <a:p>
            <a:r>
              <a:rPr lang="en-US" dirty="0" smtClean="0"/>
              <a:t>Case reports, cohort studies, cross-sectional studies- biased samples</a:t>
            </a:r>
          </a:p>
          <a:p>
            <a:r>
              <a:rPr lang="en-US" dirty="0" smtClean="0"/>
              <a:t>Case Control studies- biased control groups</a:t>
            </a:r>
          </a:p>
          <a:p>
            <a:r>
              <a:rPr lang="en-US" dirty="0" smtClean="0"/>
              <a:t>RCT’s- generalizability of results</a:t>
            </a:r>
          </a:p>
          <a:p>
            <a:pPr lvl="1"/>
            <a:r>
              <a:rPr lang="en-US" dirty="0" smtClean="0"/>
              <a:t>Effectiveness trials </a:t>
            </a:r>
            <a:r>
              <a:rPr lang="en-US" dirty="0" err="1" smtClean="0"/>
              <a:t>vs</a:t>
            </a:r>
            <a:r>
              <a:rPr lang="en-US" dirty="0" smtClean="0"/>
              <a:t> Efficacy trials</a:t>
            </a:r>
            <a:endParaRPr lang="en-US" dirty="0"/>
          </a:p>
        </p:txBody>
      </p:sp>
    </p:spTree>
    <p:extLst>
      <p:ext uri="{BB962C8B-B14F-4D97-AF65-F5344CB8AC3E}">
        <p14:creationId xmlns:p14="http://schemas.microsoft.com/office/powerpoint/2010/main" val="28883502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Research designs only demonstrate associations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Cause and effect can only be inferred</a:t>
            </a:r>
          </a:p>
          <a:p>
            <a:r>
              <a:rPr lang="en-US" dirty="0" smtClean="0"/>
              <a:t>Biologic plausibility, dose effect phenomena, temporal relationships</a:t>
            </a:r>
          </a:p>
          <a:p>
            <a:r>
              <a:rPr lang="en-US" dirty="0" smtClean="0"/>
              <a:t>Cause and effect can generally only be claimed in prospective randomized trials</a:t>
            </a:r>
          </a:p>
          <a:p>
            <a:r>
              <a:rPr lang="en-US" dirty="0" smtClean="0"/>
              <a:t>Authors must know the limitations of their study design</a:t>
            </a:r>
            <a:endParaRPr lang="en-US" dirty="0"/>
          </a:p>
        </p:txBody>
      </p:sp>
    </p:spTree>
    <p:extLst>
      <p:ext uri="{BB962C8B-B14F-4D97-AF65-F5344CB8AC3E}">
        <p14:creationId xmlns:p14="http://schemas.microsoft.com/office/powerpoint/2010/main" val="206947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to have an adequately powered sample?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Type I error- The probability that an observed difference has occurred by chance is 5% or less- p&lt;0.05</a:t>
            </a:r>
          </a:p>
          <a:p>
            <a:r>
              <a:rPr lang="en-US" dirty="0" smtClean="0"/>
              <a:t>Type II error- The probability that an observed difference is not statistically significant has occurred because of inadequate or biased sampling- 20% risk is the threshold- the absence of a difference does not mean that the groups are equivalent!</a:t>
            </a:r>
            <a:endParaRPr lang="en-US" dirty="0"/>
          </a:p>
        </p:txBody>
      </p:sp>
    </p:spTree>
    <p:extLst>
      <p:ext uri="{BB962C8B-B14F-4D97-AF65-F5344CB8AC3E}">
        <p14:creationId xmlns:p14="http://schemas.microsoft.com/office/powerpoint/2010/main" val="11015411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potential sources of bias and how are they to be addressed?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Case series, Cohort studies</a:t>
            </a:r>
          </a:p>
          <a:p>
            <a:pPr lvl="1"/>
            <a:r>
              <a:rPr lang="en-US" dirty="0" smtClean="0"/>
              <a:t>“Consecutive” does not limit potential</a:t>
            </a:r>
          </a:p>
          <a:p>
            <a:pPr lvl="1"/>
            <a:r>
              <a:rPr lang="en-US" dirty="0" smtClean="0"/>
              <a:t>Referral bias</a:t>
            </a:r>
          </a:p>
          <a:p>
            <a:pPr lvl="1"/>
            <a:r>
              <a:rPr lang="en-US" dirty="0" smtClean="0"/>
              <a:t>Selection bias</a:t>
            </a:r>
          </a:p>
          <a:p>
            <a:pPr lvl="1"/>
            <a:r>
              <a:rPr lang="en-US" dirty="0" smtClean="0"/>
              <a:t>Spectrum bias</a:t>
            </a:r>
          </a:p>
          <a:p>
            <a:r>
              <a:rPr lang="en-US" dirty="0" smtClean="0"/>
              <a:t>Case Controls</a:t>
            </a:r>
          </a:p>
          <a:p>
            <a:pPr lvl="1"/>
            <a:r>
              <a:rPr lang="en-US" dirty="0" smtClean="0"/>
              <a:t>Both subjects and controls as above</a:t>
            </a:r>
          </a:p>
          <a:p>
            <a:pPr lvl="1"/>
            <a:r>
              <a:rPr lang="en-US" dirty="0" smtClean="0"/>
              <a:t>Selection of controls is critical</a:t>
            </a:r>
          </a:p>
          <a:p>
            <a:pPr lvl="1"/>
            <a:r>
              <a:rPr lang="en-US" dirty="0" smtClean="0"/>
              <a:t>At least 2 per case, random selection</a:t>
            </a:r>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9713453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Sources of Bias,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RCT</a:t>
            </a:r>
          </a:p>
          <a:p>
            <a:pPr lvl="1"/>
            <a:r>
              <a:rPr lang="en-US" dirty="0" smtClean="0"/>
              <a:t>Randomization distributes confounders evenly</a:t>
            </a:r>
          </a:p>
          <a:p>
            <a:pPr lvl="1"/>
            <a:r>
              <a:rPr lang="en-US" dirty="0" smtClean="0"/>
              <a:t>Small trials at risk for </a:t>
            </a:r>
            <a:r>
              <a:rPr lang="en-US" dirty="0" err="1" smtClean="0"/>
              <a:t>maldistribution</a:t>
            </a:r>
            <a:endParaRPr lang="en-US" dirty="0" smtClean="0"/>
          </a:p>
          <a:p>
            <a:pPr lvl="1"/>
            <a:r>
              <a:rPr lang="en-US" dirty="0" smtClean="0"/>
              <a:t>Sample size estimate  only addresses number needed to achieve result- doesn’t protect against faulty randomization</a:t>
            </a:r>
          </a:p>
          <a:p>
            <a:pPr lvl="1"/>
            <a:r>
              <a:rPr lang="en-US" dirty="0" smtClean="0"/>
              <a:t>Authors are obligated to consider all potential sources and evaluate the impact on observations</a:t>
            </a:r>
            <a:endParaRPr lang="en-US" dirty="0"/>
          </a:p>
        </p:txBody>
      </p:sp>
    </p:spTree>
    <p:extLst>
      <p:ext uri="{BB962C8B-B14F-4D97-AF65-F5344CB8AC3E}">
        <p14:creationId xmlns:p14="http://schemas.microsoft.com/office/powerpoint/2010/main" val="2609066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372" y="1676400"/>
            <a:ext cx="7886700" cy="316041"/>
          </a:xfrm>
        </p:spPr>
        <p:txBody>
          <a:bodyPr>
            <a:normAutofit fontScale="90000"/>
          </a:bodyPr>
          <a:lstStyle/>
          <a:p>
            <a:r>
              <a:rPr lang="en-US" sz="4000" b="1" dirty="0" smtClean="0">
                <a:solidFill>
                  <a:srgbClr val="002060"/>
                </a:solidFill>
                <a:effectLst>
                  <a:outerShdw blurRad="38100" dist="38100" dir="2700000" algn="tl">
                    <a:srgbClr val="000000">
                      <a:alpha val="43137"/>
                    </a:srgbClr>
                  </a:outerShdw>
                </a:effectLst>
                <a:latin typeface="+mn-lt"/>
              </a:rPr>
              <a:t>Why publish?</a:t>
            </a:r>
            <a:br>
              <a:rPr lang="en-US" sz="4000" b="1" dirty="0" smtClean="0">
                <a:solidFill>
                  <a:srgbClr val="002060"/>
                </a:solidFill>
                <a:effectLst>
                  <a:outerShdw blurRad="38100" dist="38100" dir="2700000" algn="tl">
                    <a:srgbClr val="000000">
                      <a:alpha val="43137"/>
                    </a:srgbClr>
                  </a:outerShdw>
                </a:effectLst>
                <a:latin typeface="+mn-lt"/>
              </a:rPr>
            </a:b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85800" y="2514600"/>
            <a:ext cx="7504938" cy="3706495"/>
          </a:xfrm>
        </p:spPr>
        <p:txBody>
          <a:bodyPr>
            <a:normAutofit fontScale="92500" lnSpcReduction="20000"/>
          </a:bodyPr>
          <a:lstStyle/>
          <a:p>
            <a:pPr>
              <a:defRPr/>
            </a:pPr>
            <a:r>
              <a:rPr lang="en-US" altLang="en-US" sz="3200" dirty="0" smtClean="0">
                <a:solidFill>
                  <a:srgbClr val="002060"/>
                </a:solidFill>
                <a:effectLst>
                  <a:outerShdw blurRad="38100" dist="38100" dir="2700000" algn="tl">
                    <a:srgbClr val="000000">
                      <a:alpha val="43137"/>
                    </a:srgbClr>
                  </a:outerShdw>
                </a:effectLst>
              </a:rPr>
              <a:t> </a:t>
            </a:r>
            <a:r>
              <a:rPr lang="en-US" altLang="en-US" sz="3000" dirty="0" smtClean="0">
                <a:solidFill>
                  <a:srgbClr val="002060"/>
                </a:solidFill>
                <a:effectLst>
                  <a:outerShdw blurRad="38100" dist="38100" dir="2700000" algn="tl">
                    <a:srgbClr val="000000">
                      <a:alpha val="43137"/>
                    </a:srgbClr>
                  </a:outerShdw>
                </a:effectLst>
              </a:rPr>
              <a:t>Sharing </a:t>
            </a:r>
            <a:r>
              <a:rPr lang="en-US" altLang="en-US" sz="3000" dirty="0">
                <a:solidFill>
                  <a:srgbClr val="002060"/>
                </a:solidFill>
                <a:effectLst>
                  <a:outerShdw blurRad="38100" dist="38100" dir="2700000" algn="tl">
                    <a:srgbClr val="000000">
                      <a:alpha val="43137"/>
                    </a:srgbClr>
                  </a:outerShdw>
                </a:effectLst>
              </a:rPr>
              <a:t>skills, knowledge and </a:t>
            </a:r>
            <a:r>
              <a:rPr lang="en-US" altLang="en-US" sz="3000" dirty="0" smtClean="0">
                <a:solidFill>
                  <a:srgbClr val="002060"/>
                </a:solidFill>
                <a:effectLst>
                  <a:outerShdw blurRad="38100" dist="38100" dir="2700000" algn="tl">
                    <a:srgbClr val="000000">
                      <a:alpha val="43137"/>
                    </a:srgbClr>
                  </a:outerShdw>
                </a:effectLst>
              </a:rPr>
              <a:t>outcomes</a:t>
            </a:r>
          </a:p>
          <a:p>
            <a:pPr>
              <a:defRPr/>
            </a:pPr>
            <a:r>
              <a:rPr lang="en-US" altLang="en-US" sz="3000" dirty="0" smtClean="0">
                <a:solidFill>
                  <a:srgbClr val="002060"/>
                </a:solidFill>
                <a:effectLst>
                  <a:outerShdw blurRad="38100" dist="38100" dir="2700000" algn="tl">
                    <a:srgbClr val="000000">
                      <a:alpha val="43137"/>
                    </a:srgbClr>
                  </a:outerShdw>
                </a:effectLst>
              </a:rPr>
              <a:t> Change practice</a:t>
            </a:r>
          </a:p>
          <a:p>
            <a:pPr>
              <a:defRPr/>
            </a:pPr>
            <a:r>
              <a:rPr lang="en-US" altLang="en-US" sz="3000" dirty="0" smtClean="0">
                <a:solidFill>
                  <a:srgbClr val="002060"/>
                </a:solidFill>
                <a:effectLst>
                  <a:outerShdw blurRad="38100" dist="38100" dir="2700000" algn="tl">
                    <a:srgbClr val="000000">
                      <a:alpha val="43137"/>
                    </a:srgbClr>
                  </a:outerShdw>
                </a:effectLst>
              </a:rPr>
              <a:t> Increase visibility and reputation</a:t>
            </a:r>
          </a:p>
          <a:p>
            <a:pPr>
              <a:defRPr/>
            </a:pPr>
            <a:r>
              <a:rPr lang="en-US" altLang="en-US" sz="3000" dirty="0" smtClean="0">
                <a:solidFill>
                  <a:srgbClr val="002060"/>
                </a:solidFill>
                <a:effectLst>
                  <a:outerShdw blurRad="38100" dist="38100" dir="2700000" algn="tl">
                    <a:srgbClr val="000000">
                      <a:alpha val="43137"/>
                    </a:srgbClr>
                  </a:outerShdw>
                </a:effectLst>
              </a:rPr>
              <a:t> Increase professional contacts</a:t>
            </a:r>
          </a:p>
          <a:p>
            <a:pPr>
              <a:defRPr/>
            </a:pPr>
            <a:r>
              <a:rPr lang="en-US" altLang="en-US" sz="3000" dirty="0" smtClean="0">
                <a:solidFill>
                  <a:srgbClr val="002060"/>
                </a:solidFill>
                <a:effectLst>
                  <a:outerShdw blurRad="38100" dist="38100" dir="2700000" algn="tl">
                    <a:srgbClr val="000000">
                      <a:alpha val="43137"/>
                    </a:srgbClr>
                  </a:outerShdw>
                </a:effectLst>
              </a:rPr>
              <a:t> Attract residents and fellows</a:t>
            </a:r>
          </a:p>
          <a:p>
            <a:pPr>
              <a:defRPr/>
            </a:pPr>
            <a:r>
              <a:rPr lang="en-US" altLang="en-US" sz="3000" dirty="0" smtClean="0">
                <a:solidFill>
                  <a:srgbClr val="002060"/>
                </a:solidFill>
                <a:effectLst>
                  <a:outerShdw blurRad="38100" dist="38100" dir="2700000" algn="tl">
                    <a:srgbClr val="000000">
                      <a:alpha val="43137"/>
                    </a:srgbClr>
                  </a:outerShdw>
                </a:effectLst>
              </a:rPr>
              <a:t> Increase patient referrals</a:t>
            </a:r>
          </a:p>
          <a:p>
            <a:pPr>
              <a:defRPr/>
            </a:pPr>
            <a:r>
              <a:rPr lang="en-US" altLang="en-US" sz="3000" dirty="0">
                <a:solidFill>
                  <a:srgbClr val="002060"/>
                </a:solidFill>
                <a:effectLst>
                  <a:outerShdw blurRad="38100" dist="38100" dir="2700000" algn="tl">
                    <a:srgbClr val="000000">
                      <a:alpha val="43137"/>
                    </a:srgbClr>
                  </a:outerShdw>
                </a:effectLst>
              </a:rPr>
              <a:t> </a:t>
            </a:r>
            <a:r>
              <a:rPr lang="en-US" altLang="en-US" sz="3000" dirty="0" smtClean="0">
                <a:solidFill>
                  <a:srgbClr val="002060"/>
                </a:solidFill>
                <a:effectLst>
                  <a:outerShdw blurRad="38100" dist="38100" dir="2700000" algn="tl">
                    <a:srgbClr val="000000">
                      <a:alpha val="43137"/>
                    </a:srgbClr>
                  </a:outerShdw>
                </a:effectLst>
              </a:rPr>
              <a:t>Invitations </a:t>
            </a:r>
            <a:r>
              <a:rPr lang="en-US" altLang="en-US" sz="3000" dirty="0">
                <a:solidFill>
                  <a:srgbClr val="002060"/>
                </a:solidFill>
                <a:effectLst>
                  <a:outerShdw blurRad="38100" dist="38100" dir="2700000" algn="tl">
                    <a:srgbClr val="000000">
                      <a:alpha val="43137"/>
                    </a:srgbClr>
                  </a:outerShdw>
                </a:effectLst>
              </a:rPr>
              <a:t>to </a:t>
            </a:r>
            <a:r>
              <a:rPr lang="en-US" altLang="en-US" sz="3000" dirty="0" smtClean="0">
                <a:solidFill>
                  <a:srgbClr val="002060"/>
                </a:solidFill>
                <a:effectLst>
                  <a:outerShdw blurRad="38100" dist="38100" dir="2700000" algn="tl">
                    <a:srgbClr val="000000">
                      <a:alpha val="43137"/>
                    </a:srgbClr>
                  </a:outerShdw>
                </a:effectLst>
              </a:rPr>
              <a:t>speak</a:t>
            </a:r>
          </a:p>
          <a:p>
            <a:pPr>
              <a:defRPr/>
            </a:pPr>
            <a:r>
              <a:rPr lang="en-US" altLang="en-US" sz="3000" dirty="0">
                <a:solidFill>
                  <a:srgbClr val="002060"/>
                </a:solidFill>
                <a:effectLst>
                  <a:outerShdw blurRad="38100" dist="38100" dir="2700000" algn="tl">
                    <a:srgbClr val="000000">
                      <a:alpha val="43137"/>
                    </a:srgbClr>
                  </a:outerShdw>
                </a:effectLst>
              </a:rPr>
              <a:t> W</a:t>
            </a:r>
            <a:r>
              <a:rPr lang="en-US" altLang="en-US" sz="3000" dirty="0" smtClean="0">
                <a:solidFill>
                  <a:srgbClr val="002060"/>
                </a:solidFill>
                <a:effectLst>
                  <a:outerShdw blurRad="38100" dist="38100" dir="2700000" algn="tl">
                    <a:srgbClr val="000000">
                      <a:alpha val="43137"/>
                    </a:srgbClr>
                  </a:outerShdw>
                </a:effectLst>
              </a:rPr>
              <a:t>in awards</a:t>
            </a:r>
          </a:p>
          <a:p>
            <a:pPr marL="0" indent="0">
              <a:buNone/>
              <a:defRPr/>
            </a:pPr>
            <a:endParaRPr lang="en-US" altLang="en-US" sz="3200" dirty="0">
              <a:solidFill>
                <a:srgbClr val="002060"/>
              </a:solidFill>
              <a:effectLst>
                <a:outerShdw blurRad="38100" dist="38100" dir="2700000" algn="tl">
                  <a:srgbClr val="000000">
                    <a:alpha val="43137"/>
                  </a:srgbClr>
                </a:outerShdw>
              </a:effectLst>
            </a:endParaRPr>
          </a:p>
          <a:p>
            <a:endParaRPr lang="en-US" dirty="0"/>
          </a:p>
        </p:txBody>
      </p:sp>
      <p:sp>
        <p:nvSpPr>
          <p:cNvPr id="4" name="TextBox 3"/>
          <p:cNvSpPr txBox="1"/>
          <p:nvPr/>
        </p:nvSpPr>
        <p:spPr>
          <a:xfrm>
            <a:off x="762000" y="1923983"/>
            <a:ext cx="2101729" cy="523220"/>
          </a:xfrm>
          <a:prstGeom prst="rect">
            <a:avLst/>
          </a:prstGeom>
          <a:noFill/>
        </p:spPr>
        <p:txBody>
          <a:bodyPr wrap="none" rtlCol="0">
            <a:spAutoFit/>
          </a:bodyPr>
          <a:lstStyle/>
          <a:p>
            <a:r>
              <a:rPr lang="en-AU" sz="2800" dirty="0" smtClean="0">
                <a:solidFill>
                  <a:srgbClr val="002060"/>
                </a:solidFill>
                <a:effectLst>
                  <a:outerShdw blurRad="38100" dist="38100" dir="2700000" algn="tl">
                    <a:srgbClr val="000000">
                      <a:alpha val="43137"/>
                    </a:srgbClr>
                  </a:outerShdw>
                </a:effectLst>
              </a:rPr>
              <a:t>For Clinicians</a:t>
            </a:r>
            <a:endParaRPr lang="en-AU" sz="2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51098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appropriate statistical test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Input from a statistician in planning</a:t>
            </a:r>
          </a:p>
          <a:p>
            <a:r>
              <a:rPr lang="en-US" dirty="0" smtClean="0"/>
              <a:t>Understand assumptions in choosing the test</a:t>
            </a:r>
          </a:p>
          <a:p>
            <a:pPr lvl="1"/>
            <a:r>
              <a:rPr lang="en-US" dirty="0" smtClean="0"/>
              <a:t>T-test only where variable is continuous and normally distributed</a:t>
            </a:r>
          </a:p>
          <a:p>
            <a:r>
              <a:rPr lang="en-US" dirty="0" smtClean="0"/>
              <a:t>Use conservative  non-parametric test if the distribution of the continuous variable is unknown</a:t>
            </a:r>
          </a:p>
          <a:p>
            <a:r>
              <a:rPr lang="en-US" dirty="0" smtClean="0"/>
              <a:t>If multiple pairwise comparisons, lower threshold of P is required</a:t>
            </a:r>
          </a:p>
          <a:p>
            <a:endParaRPr lang="en-US" dirty="0"/>
          </a:p>
        </p:txBody>
      </p:sp>
    </p:spTree>
    <p:extLst>
      <p:ext uri="{BB962C8B-B14F-4D97-AF65-F5344CB8AC3E}">
        <p14:creationId xmlns:p14="http://schemas.microsoft.com/office/powerpoint/2010/main" val="22658783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Tool for RCT’s</a:t>
            </a:r>
            <a:endParaRPr lang="en-US" dirty="0"/>
          </a:p>
        </p:txBody>
      </p:sp>
      <p:sp>
        <p:nvSpPr>
          <p:cNvPr id="3" name="Content Placeholder 2"/>
          <p:cNvSpPr>
            <a:spLocks noGrp="1"/>
          </p:cNvSpPr>
          <p:nvPr>
            <p:ph idx="1"/>
          </p:nvPr>
        </p:nvSpPr>
        <p:spPr>
          <a:xfrm>
            <a:off x="457200" y="2057401"/>
            <a:ext cx="8229600" cy="3886200"/>
          </a:xfrm>
        </p:spPr>
        <p:txBody>
          <a:bodyPr/>
          <a:lstStyle/>
          <a:p>
            <a:pPr marL="0" indent="0">
              <a:buNone/>
            </a:pPr>
            <a:endParaRPr lang="en-US" dirty="0" smtClean="0"/>
          </a:p>
          <a:p>
            <a:r>
              <a:rPr lang="en-US" dirty="0" smtClean="0"/>
              <a:t>CONSORT statement should be referenced</a:t>
            </a:r>
          </a:p>
          <a:p>
            <a:r>
              <a:rPr lang="en-US" dirty="0" smtClean="0"/>
              <a:t>CONSORT flow diagram is required by many Journals</a:t>
            </a:r>
          </a:p>
          <a:p>
            <a:r>
              <a:rPr lang="en-US" dirty="0" smtClean="0"/>
              <a:t>Blinded outcome assessment is a straightforward step often neglected in Orthopaedic trials (of all designs)</a:t>
            </a:r>
            <a:endParaRPr lang="en-US" dirty="0"/>
          </a:p>
        </p:txBody>
      </p:sp>
    </p:spTree>
    <p:extLst>
      <p:ext uri="{BB962C8B-B14F-4D97-AF65-F5344CB8AC3E}">
        <p14:creationId xmlns:p14="http://schemas.microsoft.com/office/powerpoint/2010/main" val="23472342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 tool for Observational Studies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STROBE statement is underutilized</a:t>
            </a:r>
          </a:p>
          <a:p>
            <a:r>
              <a:rPr lang="en-US" dirty="0" smtClean="0"/>
              <a:t>Checklist of 22 items</a:t>
            </a:r>
          </a:p>
          <a:p>
            <a:r>
              <a:rPr lang="en-US" dirty="0" smtClean="0"/>
              <a:t>Relevant for Cohort studies, Case Control studies, Cross Sectional studies</a:t>
            </a:r>
          </a:p>
          <a:p>
            <a:r>
              <a:rPr lang="en-US" dirty="0" smtClean="0"/>
              <a:t>Ideally completed in advance of the initiation of data collection</a:t>
            </a:r>
          </a:p>
          <a:p>
            <a:r>
              <a:rPr lang="en-US" dirty="0" smtClean="0"/>
              <a:t>JBJS Forum 95(3) 2/6/13 </a:t>
            </a:r>
            <a:r>
              <a:rPr lang="en-US" dirty="0" err="1" smtClean="0"/>
              <a:t>Sheffler</a:t>
            </a:r>
            <a:r>
              <a:rPr lang="en-US" smtClean="0"/>
              <a:t> et al</a:t>
            </a:r>
            <a:endParaRPr lang="en-US" dirty="0"/>
          </a:p>
        </p:txBody>
      </p:sp>
    </p:spTree>
    <p:extLst>
      <p:ext uri="{BB962C8B-B14F-4D97-AF65-F5344CB8AC3E}">
        <p14:creationId xmlns:p14="http://schemas.microsoft.com/office/powerpoint/2010/main" val="25750131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#13</a:t>
            </a:r>
            <a:endParaRPr lang="en-US" dirty="0"/>
          </a:p>
        </p:txBody>
      </p:sp>
      <p:sp>
        <p:nvSpPr>
          <p:cNvPr id="3" name="Content Placeholder 2"/>
          <p:cNvSpPr>
            <a:spLocks noGrp="1"/>
          </p:cNvSpPr>
          <p:nvPr>
            <p:ph idx="1"/>
          </p:nvPr>
        </p:nvSpPr>
        <p:spPr/>
        <p:txBody>
          <a:bodyPr/>
          <a:lstStyle/>
          <a:p>
            <a:endParaRPr lang="en-US" dirty="0" smtClean="0"/>
          </a:p>
          <a:p>
            <a:r>
              <a:rPr lang="en-US" dirty="0" smtClean="0"/>
              <a:t>Report numbers of individuals at each stage of the study-#eligible, #examined for eligibility, confirmed eligible, # included, # completed follow up and analyzed</a:t>
            </a:r>
          </a:p>
          <a:p>
            <a:r>
              <a:rPr lang="en-US" dirty="0" smtClean="0"/>
              <a:t>Reasons for non-participation at each stage</a:t>
            </a:r>
          </a:p>
          <a:p>
            <a:r>
              <a:rPr lang="en-US" dirty="0" smtClean="0"/>
              <a:t>Consider the use of a flow diagram</a:t>
            </a:r>
            <a:endParaRPr lang="en-US" dirty="0"/>
          </a:p>
        </p:txBody>
      </p:sp>
    </p:spTree>
    <p:extLst>
      <p:ext uri="{BB962C8B-B14F-4D97-AF65-F5344CB8AC3E}">
        <p14:creationId xmlns:p14="http://schemas.microsoft.com/office/powerpoint/2010/main" val="36781089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Data #15</a:t>
            </a:r>
            <a:endParaRPr lang="en-US" dirty="0"/>
          </a:p>
        </p:txBody>
      </p:sp>
      <p:sp>
        <p:nvSpPr>
          <p:cNvPr id="3" name="Content Placeholder 2"/>
          <p:cNvSpPr>
            <a:spLocks noGrp="1"/>
          </p:cNvSpPr>
          <p:nvPr>
            <p:ph idx="1"/>
          </p:nvPr>
        </p:nvSpPr>
        <p:spPr/>
        <p:txBody>
          <a:bodyPr/>
          <a:lstStyle/>
          <a:p>
            <a:r>
              <a:rPr lang="en-US" dirty="0" smtClean="0"/>
              <a:t>Cohort study-report numbers of outcome events or summary measures over time</a:t>
            </a:r>
          </a:p>
          <a:p>
            <a:r>
              <a:rPr lang="en-US" dirty="0" smtClean="0"/>
              <a:t>Cohort-Controlled study- report numbers in each exposure category or summary measures of outcome</a:t>
            </a:r>
          </a:p>
          <a:p>
            <a:r>
              <a:rPr lang="en-US" dirty="0" smtClean="0"/>
              <a:t>Cross-Sectional study-report numbers of outcome events or summary measures</a:t>
            </a:r>
            <a:endParaRPr lang="en-US" dirty="0"/>
          </a:p>
        </p:txBody>
      </p:sp>
    </p:spTree>
    <p:extLst>
      <p:ext uri="{BB962C8B-B14F-4D97-AF65-F5344CB8AC3E}">
        <p14:creationId xmlns:p14="http://schemas.microsoft.com/office/powerpoint/2010/main" val="22771666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Participate in the </a:t>
            </a:r>
            <a:br>
              <a:rPr lang="en-US" dirty="0" smtClean="0"/>
            </a:br>
            <a:r>
              <a:rPr lang="en-US" dirty="0" smtClean="0"/>
              <a:t>Peer Review 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are the opportunities?</a:t>
            </a:r>
          </a:p>
          <a:p>
            <a:pPr lvl="1"/>
            <a:r>
              <a:rPr lang="en-US" dirty="0" smtClean="0"/>
              <a:t>Scientific Review</a:t>
            </a:r>
          </a:p>
          <a:p>
            <a:pPr lvl="1"/>
            <a:r>
              <a:rPr lang="en-US" dirty="0" smtClean="0"/>
              <a:t>Associate Editor</a:t>
            </a:r>
          </a:p>
          <a:p>
            <a:pPr lvl="1"/>
            <a:r>
              <a:rPr lang="en-US" dirty="0" smtClean="0"/>
              <a:t>Deputy Editor</a:t>
            </a:r>
          </a:p>
          <a:p>
            <a:r>
              <a:rPr lang="en-US" sz="3200" dirty="0" smtClean="0"/>
              <a:t>What are the benefits to the individual?</a:t>
            </a:r>
          </a:p>
          <a:p>
            <a:pPr lvl="1"/>
            <a:r>
              <a:rPr lang="en-US" sz="2800" dirty="0" smtClean="0"/>
              <a:t>Share your expertise</a:t>
            </a:r>
          </a:p>
          <a:p>
            <a:pPr lvl="1"/>
            <a:r>
              <a:rPr lang="en-US" dirty="0" smtClean="0"/>
              <a:t>Participate in decision making for the field</a:t>
            </a:r>
          </a:p>
          <a:p>
            <a:pPr lvl="1"/>
            <a:r>
              <a:rPr lang="en-US" sz="2800" dirty="0" smtClean="0"/>
              <a:t>Increase your knowledge</a:t>
            </a:r>
          </a:p>
          <a:p>
            <a:pPr lvl="1"/>
            <a:r>
              <a:rPr lang="en-US" dirty="0" smtClean="0"/>
              <a:t>Awareness of the “cutting edge”</a:t>
            </a:r>
            <a:endParaRPr lang="en-US" sz="2800" dirty="0" smtClean="0"/>
          </a:p>
          <a:p>
            <a:pPr marL="457200" lvl="1" indent="0">
              <a:buNone/>
            </a:pPr>
            <a:endParaRPr lang="en-US" dirty="0"/>
          </a:p>
        </p:txBody>
      </p:sp>
    </p:spTree>
    <p:extLst>
      <p:ext uri="{BB962C8B-B14F-4D97-AF65-F5344CB8AC3E}">
        <p14:creationId xmlns:p14="http://schemas.microsoft.com/office/powerpoint/2010/main" val="118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Responsibilities?</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sz="3900" dirty="0" smtClean="0"/>
              <a:t>Maintain </a:t>
            </a:r>
            <a:r>
              <a:rPr lang="en-US" sz="3900" dirty="0"/>
              <a:t>confidentiality</a:t>
            </a:r>
          </a:p>
          <a:p>
            <a:r>
              <a:rPr lang="en-US" sz="3900" dirty="0" smtClean="0"/>
              <a:t>Declare </a:t>
            </a:r>
            <a:r>
              <a:rPr lang="en-US" sz="3900" dirty="0"/>
              <a:t>conflict of Interest issues to the editor</a:t>
            </a:r>
          </a:p>
          <a:p>
            <a:r>
              <a:rPr lang="en-US" sz="3900" dirty="0" smtClean="0"/>
              <a:t>Get </a:t>
            </a:r>
            <a:r>
              <a:rPr lang="en-US" sz="3900" dirty="0"/>
              <a:t>help from a colleague if you need support</a:t>
            </a:r>
          </a:p>
          <a:p>
            <a:r>
              <a:rPr lang="en-US" sz="3900" dirty="0" smtClean="0"/>
              <a:t>Don’t </a:t>
            </a:r>
            <a:r>
              <a:rPr lang="en-US" sz="3900" dirty="0"/>
              <a:t>spend extra effort to identify authors</a:t>
            </a:r>
          </a:p>
          <a:p>
            <a:r>
              <a:rPr lang="en-US" sz="3900" dirty="0" smtClean="0"/>
              <a:t>Provide </a:t>
            </a:r>
            <a:r>
              <a:rPr lang="en-US" sz="3900" dirty="0"/>
              <a:t>timely review</a:t>
            </a:r>
          </a:p>
          <a:p>
            <a:endParaRPr lang="en-US" sz="3900" dirty="0"/>
          </a:p>
        </p:txBody>
      </p:sp>
    </p:spTree>
    <p:extLst>
      <p:ext uri="{BB962C8B-B14F-4D97-AF65-F5344CB8AC3E}">
        <p14:creationId xmlns:p14="http://schemas.microsoft.com/office/powerpoint/2010/main" val="28917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Started?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 </a:t>
            </a:r>
            <a:r>
              <a:rPr lang="en-US" dirty="0"/>
              <a:t>sure you have adequate research/clinical experience</a:t>
            </a:r>
          </a:p>
          <a:p>
            <a:r>
              <a:rPr lang="en-US" dirty="0" smtClean="0"/>
              <a:t>Ask </a:t>
            </a:r>
            <a:r>
              <a:rPr lang="en-US" dirty="0"/>
              <a:t>a colleague to share their review processes with you</a:t>
            </a:r>
          </a:p>
          <a:p>
            <a:r>
              <a:rPr lang="en-US" dirty="0" smtClean="0"/>
              <a:t>Approach </a:t>
            </a:r>
            <a:r>
              <a:rPr lang="en-US" dirty="0"/>
              <a:t>a Deputy Editor to ask if you would qualify</a:t>
            </a:r>
          </a:p>
          <a:p>
            <a:r>
              <a:rPr lang="en-US" dirty="0"/>
              <a:t> </a:t>
            </a:r>
            <a:r>
              <a:rPr lang="en-US" dirty="0" smtClean="0"/>
              <a:t>Never say No and produce quality reviews ahead of the deadline</a:t>
            </a:r>
          </a:p>
          <a:p>
            <a:r>
              <a:rPr lang="en-US" dirty="0" smtClean="0"/>
              <a:t>Use Journal Resources</a:t>
            </a:r>
            <a:endParaRPr lang="en-US" dirty="0"/>
          </a:p>
          <a:p>
            <a:endParaRPr lang="en-US" dirty="0"/>
          </a:p>
        </p:txBody>
      </p:sp>
    </p:spTree>
    <p:extLst>
      <p:ext uri="{BB962C8B-B14F-4D97-AF65-F5344CB8AC3E}">
        <p14:creationId xmlns:p14="http://schemas.microsoft.com/office/powerpoint/2010/main" val="122505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JBJS Update</a:t>
            </a:r>
            <a:endParaRPr lang="en-US" dirty="0"/>
          </a:p>
        </p:txBody>
      </p:sp>
      <p:sp>
        <p:nvSpPr>
          <p:cNvPr id="3" name="Content Placeholder 2"/>
          <p:cNvSpPr>
            <a:spLocks noGrp="1"/>
          </p:cNvSpPr>
          <p:nvPr>
            <p:ph idx="1"/>
          </p:nvPr>
        </p:nvSpPr>
        <p:spPr/>
        <p:txBody>
          <a:bodyPr/>
          <a:lstStyle/>
          <a:p>
            <a:r>
              <a:rPr lang="en-US" dirty="0" smtClean="0"/>
              <a:t>JBJS</a:t>
            </a:r>
          </a:p>
          <a:p>
            <a:r>
              <a:rPr lang="en-US" dirty="0" smtClean="0"/>
              <a:t>JBJS Reviews</a:t>
            </a:r>
          </a:p>
          <a:p>
            <a:r>
              <a:rPr lang="en-US" dirty="0" smtClean="0"/>
              <a:t>Essential Surgical Techniques</a:t>
            </a:r>
          </a:p>
          <a:p>
            <a:r>
              <a:rPr lang="en-US" dirty="0" smtClean="0"/>
              <a:t>Case Connector</a:t>
            </a:r>
          </a:p>
          <a:p>
            <a:r>
              <a:rPr lang="en-US" dirty="0" smtClean="0"/>
              <a:t>JOPA</a:t>
            </a:r>
          </a:p>
          <a:p>
            <a:r>
              <a:rPr lang="en-US" dirty="0" smtClean="0"/>
              <a:t>JBJS Open Access</a:t>
            </a:r>
          </a:p>
          <a:p>
            <a:endParaRPr lang="en-US" dirty="0" smtClean="0"/>
          </a:p>
          <a:p>
            <a:endParaRPr lang="en-US" dirty="0"/>
          </a:p>
        </p:txBody>
      </p:sp>
    </p:spTree>
    <p:extLst>
      <p:ext uri="{BB962C8B-B14F-4D97-AF65-F5344CB8AC3E}">
        <p14:creationId xmlns:p14="http://schemas.microsoft.com/office/powerpoint/2010/main" val="242055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fld id="{32BBD926-AB7A-4FD9-B807-4F82AF62F6B9}" type="slidenum">
              <a:rPr lang="en-US" smtClean="0"/>
              <a:pPr/>
              <a:t>89</a:t>
            </a:fld>
            <a:endParaRPr lang="en-US"/>
          </a:p>
        </p:txBody>
      </p:sp>
      <p:sp>
        <p:nvSpPr>
          <p:cNvPr id="8" name="Title 1"/>
          <p:cNvSpPr>
            <a:spLocks noGrp="1"/>
          </p:cNvSpPr>
          <p:nvPr>
            <p:ph type="body" sz="quarter" idx="11"/>
          </p:nvPr>
        </p:nvSpPr>
        <p:spPr>
          <a:xfrm>
            <a:off x="365760" y="274320"/>
            <a:ext cx="8208000" cy="504056"/>
          </a:xfrm>
        </p:spPr>
        <p:txBody>
          <a:bodyPr/>
          <a:lstStyle/>
          <a:p>
            <a:r>
              <a:rPr lang="en-US" sz="2400" dirty="0" smtClean="0">
                <a:solidFill>
                  <a:schemeClr val="tx1"/>
                </a:solidFill>
              </a:rPr>
              <a:t>Author Resource Services via WK-</a:t>
            </a:r>
            <a:r>
              <a:rPr lang="en-US" sz="2400" dirty="0" err="1" smtClean="0">
                <a:solidFill>
                  <a:schemeClr val="tx1"/>
                </a:solidFill>
              </a:rPr>
              <a:t>Editage</a:t>
            </a:r>
            <a:r>
              <a:rPr lang="en-US" sz="2400" dirty="0" smtClean="0">
                <a:solidFill>
                  <a:schemeClr val="tx1"/>
                </a:solidFill>
              </a:rPr>
              <a:t> Partnership  </a:t>
            </a:r>
            <a:endParaRPr lang="en-US" sz="2400" dirty="0">
              <a:solidFill>
                <a:schemeClr val="tx1"/>
              </a:solidFill>
            </a:endParaRPr>
          </a:p>
        </p:txBody>
      </p:sp>
      <p:sp>
        <p:nvSpPr>
          <p:cNvPr id="21" name="Slide Number Placeholder 2"/>
          <p:cNvSpPr txBox="1">
            <a:spLocks/>
          </p:cNvSpPr>
          <p:nvPr/>
        </p:nvSpPr>
        <p:spPr>
          <a:xfrm>
            <a:off x="4391980" y="6417332"/>
            <a:ext cx="360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B279A16-9911-44BB-B7EF-27C331CE3E4C}" type="slidenum">
              <a:rPr lang="en-US" smtClean="0">
                <a:solidFill>
                  <a:prstClr val="black">
                    <a:tint val="75000"/>
                  </a:prstClr>
                </a:solidFill>
              </a:rPr>
              <a:pPr algn="ctr"/>
              <a:t>89</a:t>
            </a:fld>
            <a:endParaRPr lang="en-US" dirty="0">
              <a:solidFill>
                <a:prstClr val="black">
                  <a:tint val="75000"/>
                </a:prstClr>
              </a:solidFill>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139" t="10891" r="14151" b="31800"/>
          <a:stretch/>
        </p:blipFill>
        <p:spPr bwMode="auto">
          <a:xfrm>
            <a:off x="353080" y="751114"/>
            <a:ext cx="8437840" cy="3690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22" name="Diagram 21"/>
          <p:cNvGraphicFramePr/>
          <p:nvPr>
            <p:extLst>
              <p:ext uri="{D42A27DB-BD31-4B8C-83A1-F6EECF244321}">
                <p14:modId xmlns:p14="http://schemas.microsoft.com/office/powerpoint/2010/main" val="3636012747"/>
              </p:ext>
            </p:extLst>
          </p:nvPr>
        </p:nvGraphicFramePr>
        <p:xfrm>
          <a:off x="326572" y="2699656"/>
          <a:ext cx="8490856" cy="5246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647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66" y="2057400"/>
            <a:ext cx="7886700" cy="191073"/>
          </a:xfrm>
        </p:spPr>
        <p:txBody>
          <a:bodyPr>
            <a:noAutofit/>
          </a:bodyPr>
          <a:lstStyle/>
          <a:p>
            <a:r>
              <a:rPr lang="en-US" sz="3600" b="1" dirty="0" smtClean="0">
                <a:solidFill>
                  <a:srgbClr val="002060"/>
                </a:solidFill>
                <a:effectLst>
                  <a:outerShdw blurRad="38100" dist="38100" dir="2700000" algn="tl">
                    <a:srgbClr val="000000">
                      <a:alpha val="43137"/>
                    </a:srgbClr>
                  </a:outerShdw>
                </a:effectLst>
                <a:latin typeface="+mn-lt"/>
              </a:rPr>
              <a:t>Why publish?</a:t>
            </a:r>
            <a:br>
              <a:rPr lang="en-US" sz="3600" b="1" dirty="0" smtClean="0">
                <a:solidFill>
                  <a:srgbClr val="002060"/>
                </a:solidFill>
                <a:effectLst>
                  <a:outerShdw blurRad="38100" dist="38100" dir="2700000" algn="tl">
                    <a:srgbClr val="000000">
                      <a:alpha val="43137"/>
                    </a:srgbClr>
                  </a:outerShdw>
                </a:effectLst>
                <a:latin typeface="+mn-lt"/>
              </a:rPr>
            </a:br>
            <a:r>
              <a:rPr lang="en-US" sz="3600" b="1" dirty="0">
                <a:solidFill>
                  <a:srgbClr val="002060"/>
                </a:solidFill>
                <a:effectLst>
                  <a:outerShdw blurRad="38100" dist="38100" dir="2700000" algn="tl">
                    <a:srgbClr val="000000">
                      <a:alpha val="43137"/>
                    </a:srgbClr>
                  </a:outerShdw>
                </a:effectLst>
                <a:latin typeface="+mn-lt"/>
              </a:rPr>
              <a:t/>
            </a:r>
            <a:br>
              <a:rPr lang="en-US" sz="3600" b="1" dirty="0">
                <a:solidFill>
                  <a:srgbClr val="002060"/>
                </a:solidFill>
                <a:effectLst>
                  <a:outerShdw blurRad="38100" dist="38100" dir="2700000" algn="tl">
                    <a:srgbClr val="000000">
                      <a:alpha val="43137"/>
                    </a:srgbClr>
                  </a:outerShdw>
                </a:effectLst>
                <a:latin typeface="+mn-lt"/>
              </a:rPr>
            </a:br>
            <a:endParaRPr lang="en-US" sz="36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914400" y="3048000"/>
            <a:ext cx="7315200" cy="1749679"/>
          </a:xfrm>
        </p:spPr>
        <p:txBody>
          <a:bodyPr>
            <a:normAutofit/>
          </a:bodyPr>
          <a:lstStyle/>
          <a:p>
            <a:pPr marL="0" indent="0">
              <a:buNone/>
              <a:defRPr/>
            </a:pPr>
            <a:r>
              <a:rPr lang="en-US" altLang="en-US" sz="3200" dirty="0" smtClean="0">
                <a:solidFill>
                  <a:srgbClr val="002060"/>
                </a:solidFill>
                <a:effectLst>
                  <a:outerShdw blurRad="38100" dist="38100" dir="2700000" algn="tl">
                    <a:srgbClr val="000000">
                      <a:alpha val="43137"/>
                    </a:srgbClr>
                  </a:outerShdw>
                </a:effectLst>
              </a:rPr>
              <a:t>Chance to be famous and be remembered </a:t>
            </a:r>
          </a:p>
          <a:p>
            <a:pPr marL="0" indent="0">
              <a:buNone/>
              <a:defRPr/>
            </a:pPr>
            <a:r>
              <a:rPr lang="en-US" altLang="en-US" sz="3200" dirty="0" smtClean="0">
                <a:solidFill>
                  <a:srgbClr val="002060"/>
                </a:solidFill>
                <a:effectLst>
                  <a:outerShdw blurRad="38100" dist="38100" dir="2700000" algn="tl">
                    <a:srgbClr val="000000">
                      <a:alpha val="43137"/>
                    </a:srgbClr>
                  </a:outerShdw>
                </a:effectLst>
              </a:rPr>
              <a:t>(leave a legacy)</a:t>
            </a:r>
            <a:endParaRPr lang="en-US" altLang="en-US" sz="3200" dirty="0">
              <a:solidFill>
                <a:srgbClr val="002060"/>
              </a:solidFill>
              <a:effectLst>
                <a:outerShdw blurRad="38100" dist="38100" dir="2700000" algn="tl">
                  <a:srgbClr val="000000">
                    <a:alpha val="43137"/>
                  </a:srgbClr>
                </a:outerShdw>
              </a:effectLst>
            </a:endParaRPr>
          </a:p>
          <a:p>
            <a:pPr>
              <a:defRPr/>
            </a:pPr>
            <a:endParaRPr lang="en-US" altLang="en-US" sz="3200" dirty="0">
              <a:solidFill>
                <a:srgbClr val="002060"/>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0688641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Date Placeholder 3"/>
          <p:cNvSpPr>
            <a:spLocks noGrp="1"/>
          </p:cNvSpPr>
          <p:nvPr>
            <p:ph type="dt" sz="half" idx="13"/>
          </p:nvPr>
        </p:nvSpPr>
        <p:spPr/>
        <p:txBody>
          <a:bodyPr/>
          <a:lstStyle/>
          <a:p>
            <a:r>
              <a:rPr lang="nl-NL" smtClean="0"/>
              <a:t>Date</a:t>
            </a:r>
            <a:endParaRPr lang="en-US"/>
          </a:p>
        </p:txBody>
      </p:sp>
      <p:sp>
        <p:nvSpPr>
          <p:cNvPr id="5" name="Footer Placeholder 4"/>
          <p:cNvSpPr>
            <a:spLocks noGrp="1"/>
          </p:cNvSpPr>
          <p:nvPr>
            <p:ph type="ftr" sz="quarter" idx="14"/>
          </p:nvPr>
        </p:nvSpPr>
        <p:spPr/>
        <p:txBody>
          <a:bodyPr/>
          <a:lstStyle/>
          <a:p>
            <a:r>
              <a:rPr lang="en-US" smtClean="0"/>
              <a:t>Presentation</a:t>
            </a:r>
            <a:endParaRPr lang="en-US"/>
          </a:p>
        </p:txBody>
      </p:sp>
      <p:sp>
        <p:nvSpPr>
          <p:cNvPr id="6" name="Slide Number Placeholder 5"/>
          <p:cNvSpPr>
            <a:spLocks noGrp="1"/>
          </p:cNvSpPr>
          <p:nvPr>
            <p:ph type="sldNum" sz="quarter" idx="15"/>
          </p:nvPr>
        </p:nvSpPr>
        <p:spPr/>
        <p:txBody>
          <a:bodyPr/>
          <a:lstStyle/>
          <a:p>
            <a:fld id="{32BBD926-AB7A-4FD9-B807-4F82AF62F6B9}" type="slidenum">
              <a:rPr lang="en-US" smtClean="0"/>
              <a:pPr/>
              <a:t>90</a:t>
            </a:fld>
            <a:endParaRPr lang="en-US"/>
          </a:p>
        </p:txBody>
      </p:sp>
      <p:sp>
        <p:nvSpPr>
          <p:cNvPr id="8" name="Rectangle 7"/>
          <p:cNvSpPr/>
          <p:nvPr/>
        </p:nvSpPr>
        <p:spPr>
          <a:xfrm>
            <a:off x="0" y="1162050"/>
            <a:ext cx="9144000" cy="5096510"/>
          </a:xfrm>
          <a:prstGeom prst="rect">
            <a:avLst/>
          </a:prstGeom>
          <a:gradFill flip="none" rotWithShape="1">
            <a:gsLst>
              <a:gs pos="0">
                <a:schemeClr val="bg1">
                  <a:lumMod val="85000"/>
                </a:schemeClr>
              </a:gs>
              <a:gs pos="100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228600" y="228600"/>
            <a:ext cx="8641773" cy="933450"/>
          </a:xfrm>
          <a:prstGeom prst="rect">
            <a:avLst/>
          </a:prstGeom>
        </p:spPr>
        <p:txBody>
          <a:bodyPr/>
          <a:lstStyle>
            <a:lvl1pPr algn="l" defTabSz="914400" rtl="0" eaLnBrk="1" latinLnBrk="0" hangingPunct="1">
              <a:spcBef>
                <a:spcPct val="0"/>
              </a:spcBef>
              <a:buNone/>
              <a:defRPr sz="2800" b="1" kern="1200">
                <a:solidFill>
                  <a:schemeClr val="accent1"/>
                </a:solidFill>
                <a:latin typeface="+mj-lt"/>
                <a:ea typeface="+mj-ea"/>
                <a:cs typeface="+mj-cs"/>
              </a:defRPr>
            </a:lvl1pPr>
          </a:lstStyle>
          <a:p>
            <a:pPr marL="117475" fontAlgn="b"/>
            <a:r>
              <a:rPr lang="en-US" sz="2400" dirty="0"/>
              <a:t>Author </a:t>
            </a:r>
            <a:r>
              <a:rPr lang="en-US" sz="2400" dirty="0" smtClean="0"/>
              <a:t>Services at a Nominal Cost </a:t>
            </a:r>
            <a:r>
              <a:rPr lang="en-US" sz="2400" dirty="0"/>
              <a:t>P</a:t>
            </a:r>
            <a:r>
              <a:rPr lang="en-US" sz="2400" dirty="0" smtClean="0"/>
              <a:t>re-submission </a:t>
            </a:r>
          </a:p>
          <a:p>
            <a:pPr marL="117475" fontAlgn="b"/>
            <a:r>
              <a:rPr lang="en-US" sz="2400" dirty="0"/>
              <a:t>o</a:t>
            </a:r>
            <a:r>
              <a:rPr lang="en-US" sz="2400" dirty="0" smtClean="0"/>
              <a:t>r During Review</a:t>
            </a:r>
            <a:endParaRPr lang="en-US" sz="2400" dirty="0"/>
          </a:p>
        </p:txBody>
      </p:sp>
      <p:sp>
        <p:nvSpPr>
          <p:cNvPr id="10" name="Content Placeholder 2"/>
          <p:cNvSpPr txBox="1">
            <a:spLocks/>
          </p:cNvSpPr>
          <p:nvPr/>
        </p:nvSpPr>
        <p:spPr>
          <a:xfrm>
            <a:off x="304802" y="1524000"/>
            <a:ext cx="8239758" cy="4495800"/>
          </a:xfrm>
          <a:prstGeom prst="rect">
            <a:avLst/>
          </a:prstGeom>
        </p:spPr>
        <p:txBody>
          <a:bodyPr/>
          <a:lstStyle>
            <a:lvl1pPr marL="182563" indent="-182563" algn="l" defTabSz="720000" rtl="0" eaLnBrk="1" latinLnBrk="0" hangingPunct="1">
              <a:spcBef>
                <a:spcPct val="20000"/>
              </a:spcBef>
              <a:buClr>
                <a:schemeClr val="accent1"/>
              </a:buClr>
              <a:buSzPct val="100000"/>
              <a:buFont typeface="Wingdings" pitchFamily="2" charset="2"/>
              <a:buChar char="§"/>
              <a:defRPr sz="1800" b="0" kern="1200" baseline="0">
                <a:solidFill>
                  <a:schemeClr val="tx1"/>
                </a:solidFill>
                <a:latin typeface="+mn-lt"/>
                <a:ea typeface="+mn-ea"/>
                <a:cs typeface="+mn-cs"/>
              </a:defRPr>
            </a:lvl1pPr>
            <a:lvl2pPr marL="358775" indent="-176213" algn="l" defTabSz="914400" rtl="0" eaLnBrk="1" latinLnBrk="0" hangingPunct="1">
              <a:spcBef>
                <a:spcPct val="20000"/>
              </a:spcBef>
              <a:buClr>
                <a:schemeClr val="accent1"/>
              </a:buClr>
              <a:buFont typeface="Trebuchet MS" pitchFamily="34" charset="0"/>
              <a:buChar char="–"/>
              <a:defRPr sz="1600" kern="1200">
                <a:solidFill>
                  <a:schemeClr val="tx1"/>
                </a:solidFill>
                <a:latin typeface="+mn-lt"/>
                <a:ea typeface="+mn-ea"/>
                <a:cs typeface="+mn-cs"/>
              </a:defRPr>
            </a:lvl2pPr>
            <a:lvl3pPr marL="541338" indent="-182563" algn="l" defTabSz="914400" rtl="0" eaLnBrk="1" latinLnBrk="0" hangingPunct="1">
              <a:spcBef>
                <a:spcPct val="20000"/>
              </a:spcBef>
              <a:buClr>
                <a:schemeClr val="accent1"/>
              </a:buClr>
              <a:buSzPct val="100000"/>
              <a:buFont typeface="Wingdings" pitchFamily="2" charset="2"/>
              <a:buChar char="§"/>
              <a:defRPr sz="1400" kern="1200">
                <a:solidFill>
                  <a:schemeClr val="tx1"/>
                </a:solidFill>
                <a:latin typeface="+mn-lt"/>
                <a:ea typeface="+mn-ea"/>
                <a:cs typeface="+mn-cs"/>
              </a:defRPr>
            </a:lvl3pPr>
            <a:lvl4pPr marL="717550" indent="-176213" algn="l" defTabSz="914400" rtl="0" eaLnBrk="1" latinLnBrk="0" hangingPunct="1">
              <a:spcBef>
                <a:spcPct val="20000"/>
              </a:spcBef>
              <a:buClr>
                <a:schemeClr val="accent1"/>
              </a:buClr>
              <a:buFont typeface="Trebuchet MS" pitchFamily="34" charset="0"/>
              <a:buChar char="–"/>
              <a:defRPr sz="1400" kern="1200">
                <a:solidFill>
                  <a:schemeClr val="tx1"/>
                </a:solidFill>
                <a:latin typeface="+mn-lt"/>
                <a:ea typeface="+mn-ea"/>
                <a:cs typeface="+mn-cs"/>
              </a:defRPr>
            </a:lvl4pPr>
            <a:lvl5pPr marL="900113" indent="-182563" algn="l" defTabSz="914400" rtl="0" eaLnBrk="1" latinLnBrk="0" hangingPunct="1">
              <a:spcBef>
                <a:spcPct val="200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7475" indent="0" fontAlgn="b">
              <a:buFont typeface="Wingdings" pitchFamily="2" charset="2"/>
              <a:buNone/>
            </a:pPr>
            <a:r>
              <a:rPr lang="en-US" b="1" dirty="0" smtClean="0"/>
              <a:t>Visit </a:t>
            </a:r>
            <a:r>
              <a:rPr lang="en-US" b="1" dirty="0" err="1" smtClean="0"/>
              <a:t>Editage</a:t>
            </a:r>
            <a:r>
              <a:rPr lang="en-US" b="1" dirty="0" smtClean="0"/>
              <a:t> to learn more:</a:t>
            </a:r>
          </a:p>
          <a:p>
            <a:pPr marL="117475" indent="0" fontAlgn="b">
              <a:buNone/>
            </a:pPr>
            <a:r>
              <a:rPr lang="en-US" b="1" dirty="0">
                <a:solidFill>
                  <a:srgbClr val="0070C0"/>
                </a:solidFill>
              </a:rPr>
              <a:t>http://wkauthorservices.editage.com</a:t>
            </a:r>
            <a:r>
              <a:rPr lang="en-US" b="1" dirty="0" smtClean="0">
                <a:solidFill>
                  <a:srgbClr val="0070C0"/>
                </a:solidFill>
              </a:rPr>
              <a:t>/</a:t>
            </a:r>
          </a:p>
          <a:p>
            <a:pPr marL="117475" indent="0" fontAlgn="b">
              <a:buNone/>
            </a:pPr>
            <a:endParaRPr lang="en-US" b="1" dirty="0">
              <a:solidFill>
                <a:schemeClr val="accent1"/>
              </a:solidFill>
            </a:endParaRPr>
          </a:p>
          <a:p>
            <a:pPr marL="117475" indent="0" fontAlgn="b">
              <a:buNone/>
            </a:pPr>
            <a:r>
              <a:rPr lang="en-US" b="1" dirty="0" smtClean="0"/>
              <a:t>Manuscript Editing Service</a:t>
            </a:r>
          </a:p>
          <a:p>
            <a:pPr marL="117475" indent="0" fontAlgn="b">
              <a:buNone/>
            </a:pPr>
            <a:r>
              <a:rPr lang="en-US" dirty="0" smtClean="0"/>
              <a:t>Manuscript editing prices vary depending on:</a:t>
            </a:r>
          </a:p>
          <a:p>
            <a:pPr marL="403225" indent="-285750" fontAlgn="b"/>
            <a:r>
              <a:rPr lang="en-US" dirty="0"/>
              <a:t>W</a:t>
            </a:r>
            <a:r>
              <a:rPr lang="en-US" dirty="0" smtClean="0"/>
              <a:t>ord count of article </a:t>
            </a:r>
          </a:p>
          <a:p>
            <a:pPr marL="403225" indent="-285750" fontAlgn="b"/>
            <a:r>
              <a:rPr lang="en-US" dirty="0"/>
              <a:t>S</a:t>
            </a:r>
            <a:r>
              <a:rPr lang="en-US" dirty="0" smtClean="0"/>
              <a:t>ervice option chosen (Advanced, Premium, or PLUS)</a:t>
            </a:r>
          </a:p>
          <a:p>
            <a:pPr marL="403225" indent="-285750" fontAlgn="b"/>
            <a:r>
              <a:rPr lang="en-US" dirty="0" smtClean="0"/>
              <a:t>Turn around time requested (2-day, 5-day, or 7-day)</a:t>
            </a:r>
          </a:p>
          <a:p>
            <a:pPr marL="403225" indent="-285750" fontAlgn="b"/>
            <a:endParaRPr lang="en-US" dirty="0" smtClean="0"/>
          </a:p>
          <a:p>
            <a:pPr marL="117475" indent="0" fontAlgn="b">
              <a:buNone/>
            </a:pPr>
            <a:endParaRPr lang="en-US" sz="1700" dirty="0" smtClean="0"/>
          </a:p>
          <a:p>
            <a:pPr marL="117475" indent="0" fontAlgn="b">
              <a:buFont typeface="Wingdings" pitchFamily="2" charset="2"/>
              <a:buNone/>
            </a:pPr>
            <a:endParaRPr lang="en-US" sz="1700" dirty="0" smtClean="0"/>
          </a:p>
        </p:txBody>
      </p:sp>
      <p:graphicFrame>
        <p:nvGraphicFramePr>
          <p:cNvPr id="12" name="Table 11"/>
          <p:cNvGraphicFramePr>
            <a:graphicFrameLocks noGrp="1"/>
          </p:cNvGraphicFramePr>
          <p:nvPr>
            <p:extLst>
              <p:ext uri="{D42A27DB-BD31-4B8C-83A1-F6EECF244321}">
                <p14:modId xmlns:p14="http://schemas.microsoft.com/office/powerpoint/2010/main" val="4170522861"/>
              </p:ext>
            </p:extLst>
          </p:nvPr>
        </p:nvGraphicFramePr>
        <p:xfrm>
          <a:off x="516381" y="4438015"/>
          <a:ext cx="7952740" cy="1413510"/>
        </p:xfrm>
        <a:graphic>
          <a:graphicData uri="http://schemas.openxmlformats.org/drawingml/2006/table">
            <a:tbl>
              <a:tblPr firstRow="1" firstCol="1" bandRow="1">
                <a:tableStyleId>{5C22544A-7EE6-4342-B048-85BDC9FD1C3A}</a:tableStyleId>
              </a:tblPr>
              <a:tblGrid>
                <a:gridCol w="3654432"/>
                <a:gridCol w="1496577"/>
                <a:gridCol w="1496577"/>
                <a:gridCol w="1305154"/>
              </a:tblGrid>
              <a:tr h="400050">
                <a:tc>
                  <a:txBody>
                    <a:bodyPr/>
                    <a:lstStyle/>
                    <a:p>
                      <a:pPr algn="l" fontAlgn="ctr"/>
                      <a:r>
                        <a:rPr lang="en-US" sz="1600" u="none" strike="noStrike" dirty="0" smtClean="0">
                          <a:effectLst/>
                        </a:rPr>
                        <a:t>Prices (March 2016)</a:t>
                      </a:r>
                      <a:endParaRPr lang="en-US" sz="1600" b="1" i="0" u="none" strike="noStrike" dirty="0">
                        <a:solidFill>
                          <a:srgbClr val="000000"/>
                        </a:solidFill>
                        <a:effectLst/>
                        <a:latin typeface="Times New Roman"/>
                      </a:endParaRPr>
                    </a:p>
                  </a:txBody>
                  <a:tcPr marL="9525" marR="9525" marT="9525" marB="9525" anchor="ctr"/>
                </a:tc>
                <a:tc>
                  <a:txBody>
                    <a:bodyPr/>
                    <a:lstStyle/>
                    <a:p>
                      <a:pPr algn="l" fontAlgn="ctr"/>
                      <a:r>
                        <a:rPr lang="en-US" sz="1600" u="none" strike="noStrike" dirty="0">
                          <a:effectLst/>
                        </a:rPr>
                        <a:t>Advanced</a:t>
                      </a:r>
                      <a:endParaRPr lang="en-US" sz="1600" b="1" i="0" u="none" strike="noStrike" dirty="0">
                        <a:solidFill>
                          <a:srgbClr val="000000"/>
                        </a:solidFill>
                        <a:effectLst/>
                        <a:latin typeface="Times New Roman"/>
                      </a:endParaRPr>
                    </a:p>
                  </a:txBody>
                  <a:tcPr marL="9525" marR="9525" marT="9525" marB="9525" anchor="ctr"/>
                </a:tc>
                <a:tc>
                  <a:txBody>
                    <a:bodyPr/>
                    <a:lstStyle/>
                    <a:p>
                      <a:pPr algn="l" fontAlgn="ctr"/>
                      <a:r>
                        <a:rPr lang="en-US" sz="1600" u="none" strike="noStrike" dirty="0">
                          <a:effectLst/>
                        </a:rPr>
                        <a:t>Premium</a:t>
                      </a:r>
                      <a:endParaRPr lang="en-US" sz="1600" b="1" i="0" u="none" strike="noStrike" dirty="0">
                        <a:solidFill>
                          <a:srgbClr val="000000"/>
                        </a:solidFill>
                        <a:effectLst/>
                        <a:latin typeface="Times New Roman"/>
                      </a:endParaRPr>
                    </a:p>
                  </a:txBody>
                  <a:tcPr marL="9525" marR="9525" marT="9525" marB="9525" anchor="ctr"/>
                </a:tc>
                <a:tc>
                  <a:txBody>
                    <a:bodyPr/>
                    <a:lstStyle/>
                    <a:p>
                      <a:pPr algn="l" fontAlgn="ctr"/>
                      <a:r>
                        <a:rPr lang="en-US" sz="1600" u="none" strike="noStrike" dirty="0" smtClean="0">
                          <a:effectLst/>
                        </a:rPr>
                        <a:t>Premium PLUS</a:t>
                      </a:r>
                      <a:endParaRPr lang="en-US" sz="1600" b="1" i="0" u="none" strike="noStrike" dirty="0">
                        <a:solidFill>
                          <a:srgbClr val="000000"/>
                        </a:solidFill>
                        <a:effectLst/>
                        <a:latin typeface="Times New Roman"/>
                      </a:endParaRPr>
                    </a:p>
                  </a:txBody>
                  <a:tcPr marL="9525" marR="9525" marT="9525" marB="9525" anchor="ctr"/>
                </a:tc>
              </a:tr>
              <a:tr h="200025">
                <a:tc>
                  <a:txBody>
                    <a:bodyPr/>
                    <a:lstStyle/>
                    <a:p>
                      <a:pPr algn="l" fontAlgn="ctr"/>
                      <a:r>
                        <a:rPr lang="en-US" sz="1600" u="none" strike="noStrike" dirty="0">
                          <a:effectLst/>
                        </a:rPr>
                        <a:t>1000-2000 </a:t>
                      </a:r>
                      <a:r>
                        <a:rPr lang="en-US" sz="1600" u="none" strike="noStrike" dirty="0" smtClean="0">
                          <a:effectLst/>
                        </a:rPr>
                        <a:t>words (7-day</a:t>
                      </a:r>
                      <a:r>
                        <a:rPr lang="en-US" sz="1600" u="none" strike="noStrike" baseline="0" dirty="0" smtClean="0">
                          <a:effectLst/>
                        </a:rPr>
                        <a:t> turnaround)</a:t>
                      </a:r>
                    </a:p>
                    <a:p>
                      <a:pPr algn="l" fontAlgn="ctr"/>
                      <a:endParaRPr lang="en-US" sz="1600" b="0" i="0" u="none" strike="noStrike" dirty="0">
                        <a:solidFill>
                          <a:srgbClr val="000000"/>
                        </a:solidFill>
                        <a:effectLst/>
                        <a:latin typeface="Times New Roman"/>
                      </a:endParaRPr>
                    </a:p>
                  </a:txBody>
                  <a:tcPr marL="9525" marR="9525" marT="9525" marB="9525" anchor="ctr"/>
                </a:tc>
                <a:tc>
                  <a:txBody>
                    <a:bodyPr/>
                    <a:lstStyle/>
                    <a:p>
                      <a:pPr algn="l" fontAlgn="ctr"/>
                      <a:r>
                        <a:rPr lang="en-US" sz="1600" u="none" strike="noStrike" dirty="0">
                          <a:effectLst/>
                        </a:rPr>
                        <a:t>$214 </a:t>
                      </a:r>
                      <a:r>
                        <a:rPr lang="en-US" sz="1600" u="none" strike="noStrike" dirty="0" smtClean="0">
                          <a:effectLst/>
                        </a:rPr>
                        <a:t>USD</a:t>
                      </a:r>
                      <a:endParaRPr lang="en-US" sz="1600" b="0" i="0" u="none" strike="noStrike" dirty="0">
                        <a:solidFill>
                          <a:srgbClr val="000000"/>
                        </a:solidFill>
                        <a:effectLst/>
                        <a:latin typeface="Times New Roman"/>
                      </a:endParaRPr>
                    </a:p>
                  </a:txBody>
                  <a:tcPr marL="9525" marR="9525" marT="9525" marB="9525" anchor="ctr"/>
                </a:tc>
                <a:tc>
                  <a:txBody>
                    <a:bodyPr/>
                    <a:lstStyle/>
                    <a:p>
                      <a:pPr algn="l" fontAlgn="ctr"/>
                      <a:r>
                        <a:rPr lang="en-US" sz="1600" u="none" strike="noStrike" dirty="0">
                          <a:effectLst/>
                        </a:rPr>
                        <a:t>$357 </a:t>
                      </a:r>
                      <a:r>
                        <a:rPr lang="en-US" sz="1600" u="none" strike="noStrike" dirty="0" smtClean="0">
                          <a:effectLst/>
                        </a:rPr>
                        <a:t>USD</a:t>
                      </a:r>
                      <a:endParaRPr lang="en-US" sz="1600" b="0" i="0" u="none" strike="noStrike" dirty="0">
                        <a:solidFill>
                          <a:srgbClr val="000000"/>
                        </a:solidFill>
                        <a:effectLst/>
                        <a:latin typeface="Times New Roman"/>
                      </a:endParaRPr>
                    </a:p>
                  </a:txBody>
                  <a:tcPr marL="9525" marR="9525" marT="9525" marB="9525" anchor="ctr"/>
                </a:tc>
                <a:tc>
                  <a:txBody>
                    <a:bodyPr/>
                    <a:lstStyle/>
                    <a:p>
                      <a:pPr algn="l" fontAlgn="ctr"/>
                      <a:r>
                        <a:rPr lang="en-US" sz="1600" u="none" strike="noStrike" dirty="0">
                          <a:effectLst/>
                        </a:rPr>
                        <a:t>$411 </a:t>
                      </a:r>
                      <a:r>
                        <a:rPr lang="en-US" sz="1600" u="none" strike="noStrike" dirty="0" smtClean="0">
                          <a:effectLst/>
                        </a:rPr>
                        <a:t>USD</a:t>
                      </a:r>
                      <a:endParaRPr lang="en-US" sz="1600" b="0" i="0" u="none" strike="noStrike" dirty="0">
                        <a:solidFill>
                          <a:srgbClr val="000000"/>
                        </a:solidFill>
                        <a:effectLst/>
                        <a:latin typeface="Times New Roman"/>
                      </a:endParaRPr>
                    </a:p>
                  </a:txBody>
                  <a:tcPr marL="9525" marR="9525" marT="9525" marB="9525" anchor="ctr"/>
                </a:tc>
              </a:tr>
              <a:tr h="20002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3000 – 6000 </a:t>
                      </a:r>
                      <a:r>
                        <a:rPr lang="en-US" sz="1600" u="none" strike="noStrike" dirty="0" smtClean="0">
                          <a:effectLst/>
                        </a:rPr>
                        <a:t>words (7-day</a:t>
                      </a:r>
                      <a:r>
                        <a:rPr lang="en-US" sz="1600" u="none" strike="noStrike" baseline="0" dirty="0" smtClean="0">
                          <a:effectLst/>
                        </a:rPr>
                        <a:t> turnaround)</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rgbClr val="000000"/>
                        </a:solidFill>
                        <a:effectLst/>
                        <a:latin typeface="Times New Roman"/>
                      </a:endParaRPr>
                    </a:p>
                  </a:txBody>
                  <a:tcPr marL="9525" marR="9525" marT="9525" marB="9525" anchor="ctr"/>
                </a:tc>
                <a:tc>
                  <a:txBody>
                    <a:bodyPr/>
                    <a:lstStyle/>
                    <a:p>
                      <a:pPr algn="l" fontAlgn="ctr"/>
                      <a:r>
                        <a:rPr lang="en-US" sz="1600" u="none" strike="noStrike" dirty="0">
                          <a:effectLst/>
                        </a:rPr>
                        <a:t>$255 </a:t>
                      </a:r>
                      <a:r>
                        <a:rPr lang="en-US" sz="1600" u="none" strike="noStrike" dirty="0" smtClean="0">
                          <a:effectLst/>
                        </a:rPr>
                        <a:t>USD</a:t>
                      </a:r>
                      <a:endParaRPr lang="en-US" sz="1600" b="0" i="0" u="none" strike="noStrike" dirty="0">
                        <a:solidFill>
                          <a:srgbClr val="000000"/>
                        </a:solidFill>
                        <a:effectLst/>
                        <a:latin typeface="Calibri"/>
                      </a:endParaRPr>
                    </a:p>
                  </a:txBody>
                  <a:tcPr marL="9525" marR="9525" marT="9525" marB="9525" anchor="ctr"/>
                </a:tc>
                <a:tc>
                  <a:txBody>
                    <a:bodyPr/>
                    <a:lstStyle/>
                    <a:p>
                      <a:pPr algn="l" fontAlgn="ctr"/>
                      <a:r>
                        <a:rPr lang="en-US" sz="1600" u="none" strike="noStrike" dirty="0">
                          <a:effectLst/>
                        </a:rPr>
                        <a:t>$406 </a:t>
                      </a:r>
                      <a:r>
                        <a:rPr lang="en-US" sz="1600" u="none" strike="noStrike" dirty="0" smtClean="0">
                          <a:effectLst/>
                        </a:rPr>
                        <a:t>USD</a:t>
                      </a:r>
                      <a:endParaRPr lang="en-US" sz="1600" b="0" i="0" u="none" strike="noStrike" dirty="0">
                        <a:solidFill>
                          <a:srgbClr val="000000"/>
                        </a:solidFill>
                        <a:effectLst/>
                        <a:latin typeface="Times New Roman"/>
                      </a:endParaRPr>
                    </a:p>
                  </a:txBody>
                  <a:tcPr marL="9525" marR="9525" marT="9525" marB="9525" anchor="ctr"/>
                </a:tc>
                <a:tc>
                  <a:txBody>
                    <a:bodyPr/>
                    <a:lstStyle/>
                    <a:p>
                      <a:pPr algn="l" fontAlgn="ctr"/>
                      <a:r>
                        <a:rPr lang="en-US" sz="1600" u="none" strike="noStrike" dirty="0">
                          <a:effectLst/>
                        </a:rPr>
                        <a:t>$</a:t>
                      </a:r>
                      <a:r>
                        <a:rPr lang="en-US" sz="1600" u="none" strike="noStrike">
                          <a:effectLst/>
                        </a:rPr>
                        <a:t>467 </a:t>
                      </a:r>
                      <a:r>
                        <a:rPr lang="en-US" sz="1600" u="none" strike="noStrike" smtClean="0">
                          <a:effectLst/>
                        </a:rPr>
                        <a:t>USD</a:t>
                      </a:r>
                      <a:endParaRPr lang="en-US" sz="1600" b="0" i="0" u="none" strike="noStrike" dirty="0">
                        <a:solidFill>
                          <a:srgbClr val="000000"/>
                        </a:solidFill>
                        <a:effectLst/>
                        <a:latin typeface="Times New Roman"/>
                      </a:endParaRPr>
                    </a:p>
                  </a:txBody>
                  <a:tcPr marL="9525" marR="9525" marT="9525" marB="9525" anchor="ctr"/>
                </a:tc>
              </a:tr>
            </a:tbl>
          </a:graphicData>
        </a:graphic>
      </p:graphicFrame>
    </p:spTree>
    <p:extLst>
      <p:ext uri="{BB962C8B-B14F-4D97-AF65-F5344CB8AC3E}">
        <p14:creationId xmlns:p14="http://schemas.microsoft.com/office/powerpoint/2010/main" val="33709897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 Sources</a:t>
            </a:r>
            <a:endParaRPr lang="en-US" dirty="0"/>
          </a:p>
        </p:txBody>
      </p:sp>
      <p:sp>
        <p:nvSpPr>
          <p:cNvPr id="3" name="Content Placeholder 2"/>
          <p:cNvSpPr>
            <a:spLocks noGrp="1"/>
          </p:cNvSpPr>
          <p:nvPr>
            <p:ph idx="1"/>
          </p:nvPr>
        </p:nvSpPr>
        <p:spPr>
          <a:xfrm>
            <a:off x="381000" y="2362200"/>
            <a:ext cx="8229600" cy="3840163"/>
          </a:xfrm>
        </p:spPr>
        <p:txBody>
          <a:bodyPr/>
          <a:lstStyle/>
          <a:p>
            <a:endParaRPr lang="en-US" dirty="0" smtClean="0"/>
          </a:p>
          <a:p>
            <a:endParaRPr lang="en-US" dirty="0"/>
          </a:p>
          <a:p>
            <a:r>
              <a:rPr lang="en-US" dirty="0" smtClean="0"/>
              <a:t>JBJS.org</a:t>
            </a:r>
          </a:p>
          <a:p>
            <a:r>
              <a:rPr lang="en-US" dirty="0" smtClean="0"/>
              <a:t>Marc.Swiontkowski@jbjs.org</a:t>
            </a:r>
            <a:endParaRPr lang="en-US" dirty="0"/>
          </a:p>
        </p:txBody>
      </p:sp>
    </p:spTree>
    <p:extLst>
      <p:ext uri="{BB962C8B-B14F-4D97-AF65-F5344CB8AC3E}">
        <p14:creationId xmlns:p14="http://schemas.microsoft.com/office/powerpoint/2010/main" val="6587420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Examples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80112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04800" y="1524000"/>
            <a:ext cx="8669867" cy="3886200"/>
          </a:xfrm>
        </p:spPr>
        <p:txBody>
          <a:bodyPr>
            <a:normAutofit fontScale="77500" lnSpcReduction="20000"/>
          </a:bodyPr>
          <a:lstStyle/>
          <a:p>
            <a:pPr marL="0" indent="0">
              <a:lnSpc>
                <a:spcPct val="115000"/>
              </a:lnSpc>
              <a:buFont typeface="Monotype Sorts" pitchFamily="2" charset="2"/>
              <a:buNone/>
              <a:tabLst>
                <a:tab pos="403225" algn="l"/>
              </a:tabLst>
            </a:pPr>
            <a:r>
              <a:rPr lang="en-US" sz="2200" dirty="0" smtClean="0">
                <a:latin typeface="Arial" charset="0"/>
              </a:rPr>
              <a:t>	There is an increasing awareness of the importance of socioeconomic status in health. Social deprivation has been associated with many diseases such as myocardial infarction, colorectal cancer, diabetes and head trauma and there is evidence that the most deprived spend a greater proportion of their lives with a limiting illness or disability. </a:t>
            </a:r>
            <a:br>
              <a:rPr lang="en-US" sz="2200" dirty="0" smtClean="0">
                <a:latin typeface="Arial" charset="0"/>
              </a:rPr>
            </a:br>
            <a:r>
              <a:rPr lang="en-US" sz="2200" dirty="0" smtClean="0">
                <a:latin typeface="Arial" charset="0"/>
              </a:rPr>
              <a:t>	In </a:t>
            </a:r>
            <a:r>
              <a:rPr lang="en-US" sz="2200" dirty="0" err="1" smtClean="0">
                <a:latin typeface="Arial" charset="0"/>
              </a:rPr>
              <a:t>orthopaedic</a:t>
            </a:r>
            <a:r>
              <a:rPr lang="en-US" sz="2200" dirty="0" smtClean="0">
                <a:latin typeface="Arial" charset="0"/>
              </a:rPr>
              <a:t> surgery social deprivation has been shown to correlate with musculoskeletal pain, high energy lower limb trauma, </a:t>
            </a:r>
            <a:r>
              <a:rPr lang="en-US" sz="2200" dirty="0" err="1" smtClean="0">
                <a:latin typeface="Arial" charset="0"/>
              </a:rPr>
              <a:t>Perthes</a:t>
            </a:r>
            <a:r>
              <a:rPr lang="en-US" sz="2200" dirty="0" smtClean="0">
                <a:latin typeface="Arial" charset="0"/>
              </a:rPr>
              <a:t> disease and outcome after hip arthroplasty. However, there is little information available about the effect of socioeconomic status on the incidence of fractures. There is some evidence that social deprivation is associated with fractures in children, adolescents and young adult males but the relationship between deprivation and adult fractures has received little attention.  Those studies that have been undertaken have been mainly concerned with proximal femoral fractures but the results have been mixed with some studies suggesting a relationship between social deprivation and proximal femoral fractures while others did not.</a:t>
            </a:r>
          </a:p>
        </p:txBody>
      </p:sp>
    </p:spTree>
    <p:extLst>
      <p:ext uri="{BB962C8B-B14F-4D97-AF65-F5344CB8AC3E}">
        <p14:creationId xmlns:p14="http://schemas.microsoft.com/office/powerpoint/2010/main" val="25169875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685800" y="1981200"/>
            <a:ext cx="7882467" cy="4114800"/>
          </a:xfrm>
        </p:spPr>
        <p:txBody>
          <a:bodyPr/>
          <a:lstStyle/>
          <a:p>
            <a:pPr marL="0" indent="0">
              <a:buFont typeface="Monotype Sorts" pitchFamily="2" charset="2"/>
              <a:buNone/>
            </a:pPr>
            <a:r>
              <a:rPr lang="en-US" smtClean="0">
                <a:latin typeface="Arial" charset="0"/>
              </a:rPr>
              <a:t>"Social deprivation has been associated with increasing risk of disease and injury in children and adults. The relationship between risk of fracture in adults and social deprivation has not been investigated."</a:t>
            </a:r>
          </a:p>
        </p:txBody>
      </p:sp>
    </p:spTree>
    <p:extLst>
      <p:ext uri="{BB962C8B-B14F-4D97-AF65-F5344CB8AC3E}">
        <p14:creationId xmlns:p14="http://schemas.microsoft.com/office/powerpoint/2010/main" val="15254430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863600" y="1143000"/>
            <a:ext cx="7772400" cy="4114800"/>
          </a:xfrm>
        </p:spPr>
        <p:txBody>
          <a:bodyPr>
            <a:normAutofit fontScale="92500"/>
          </a:bodyPr>
          <a:lstStyle/>
          <a:p>
            <a:pPr marL="0" indent="0">
              <a:lnSpc>
                <a:spcPct val="115000"/>
              </a:lnSpc>
              <a:buFont typeface="Monotype Sorts" pitchFamily="2" charset="2"/>
              <a:buNone/>
            </a:pPr>
            <a:r>
              <a:rPr lang="en-US" sz="2200" smtClean="0">
                <a:latin typeface="Arial" charset="0"/>
              </a:rPr>
              <a:t>The Intertan nail was recently launched, and according to the manufacturer the shape of the nail should enhance stability and offer a greater resistance to cutout, (Rucker </a:t>
            </a:r>
            <a:r>
              <a:rPr lang="en-US" sz="2200" i="1" smtClean="0">
                <a:latin typeface="Arial" charset="0"/>
              </a:rPr>
              <a:t>et al.</a:t>
            </a:r>
            <a:r>
              <a:rPr lang="en-US" sz="2200" smtClean="0">
                <a:latin typeface="Arial" charset="0"/>
              </a:rPr>
              <a:t>), presented good clinical results in a study on their first 100 patients operated with Intertan nails. However, no study comparing the Intertan nail with SHS has to date been published. The aim of the present randomized controlled trial (RCT) was to assess whether the Intertan nail, compared to the SHS, with or without a trochanteric stabilizing plate (TSP), would decrease the postoperative pain, improve function, and lower the surgical complication rate in elderly patients with trochanteric and subtrochanteric fractures.</a:t>
            </a:r>
          </a:p>
        </p:txBody>
      </p:sp>
    </p:spTree>
    <p:extLst>
      <p:ext uri="{BB962C8B-B14F-4D97-AF65-F5344CB8AC3E}">
        <p14:creationId xmlns:p14="http://schemas.microsoft.com/office/powerpoint/2010/main" val="17725116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795867" y="1828800"/>
            <a:ext cx="7772400" cy="4114800"/>
          </a:xfrm>
        </p:spPr>
        <p:txBody>
          <a:bodyPr/>
          <a:lstStyle/>
          <a:p>
            <a:pPr marL="0" indent="0">
              <a:buFont typeface="Monotype Sorts" pitchFamily="2" charset="2"/>
              <a:buNone/>
            </a:pPr>
            <a:r>
              <a:rPr lang="en-US" smtClean="0">
                <a:latin typeface="Arial" charset="0"/>
              </a:rPr>
              <a:t>"The Intertan nail was designed to improve proximal fragment fixation in proximal femoral fractures. There have been no controlled trials published examining the clinical and functional outcomes of this implant when used for these fractures as compared to a sliding hip screw".</a:t>
            </a:r>
          </a:p>
        </p:txBody>
      </p:sp>
    </p:spTree>
    <p:extLst>
      <p:ext uri="{BB962C8B-B14F-4D97-AF65-F5344CB8AC3E}">
        <p14:creationId xmlns:p14="http://schemas.microsoft.com/office/powerpoint/2010/main" val="17413281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ethodologic Considerations&amp;quot;&quot;/&gt;&lt;property id=&quot;20307&quot; value=&quot;256&quot;/&gt;&lt;/object&gt;&lt;object type=&quot;3&quot; unique_id=&quot;10026&quot;&gt;&lt;property id=&quot;20148&quot; value=&quot;5&quot;/&gt;&lt;property id=&quot;20300&quot; value=&quot;Slide 2 - &amp;quot;Disclosure&amp;quot;&quot;/&gt;&lt;property id=&quot;20307&quot; value=&quot;257&quot;/&gt;&lt;/object&gt;&lt;object type=&quot;3&quot; unique_id=&quot;10039&quot;&gt;&lt;property id=&quot;20148&quot; value=&quot;5&quot;/&gt;&lt;property id=&quot;20300&quot; value=&quot;Slide 3 - &amp;quot;Outline&amp;quot;&quot;/&gt;&lt;property id=&quot;20307&quot; value=&quot;258&quot;/&gt;&lt;/object&gt;&lt;object type=&quot;3&quot; unique_id=&quot;10065&quot;&gt;&lt;property id=&quot;20148&quot; value=&quot;5&quot;/&gt;&lt;property id=&quot;20300&quot; value=&quot;Slide 4 - &amp;quot;Limitations of Research Methods&amp;quot;&quot;/&gt;&lt;property id=&quot;20307&quot; value=&quot;259&quot;/&gt;&lt;/object&gt;&lt;object type=&quot;3&quot; unique_id=&quot;10066&quot;&gt;&lt;property id=&quot;20148&quot; value=&quot;5&quot;/&gt;&lt;property id=&quot;20300&quot; value=&quot;Slide 5 - &amp;quot;Most Research designs only demonstrate associations&amp;quot;&quot;/&gt;&lt;property id=&quot;20307&quot; value=&quot;260&quot;/&gt;&lt;/object&gt;&lt;object type=&quot;3&quot; unique_id=&quot;10067&quot;&gt;&lt;property id=&quot;20148&quot; value=&quot;5&quot;/&gt;&lt;property id=&quot;20300&quot; value=&quot;Slide 6 - &amp;quot;What does it mean to have an adequately powered sample?&amp;quot;&quot;/&gt;&lt;property id=&quot;20307&quot; value=&quot;261&quot;/&gt;&lt;/object&gt;&lt;object type=&quot;3&quot; unique_id=&quot;10108&quot;&gt;&lt;property id=&quot;20148&quot; value=&quot;5&quot;/&gt;&lt;property id=&quot;20300&quot; value=&quot;Slide 7 - &amp;quot;What are the potential sources of bias and how are they to be addressed?&amp;quot;&quot;/&gt;&lt;property id=&quot;20307&quot; value=&quot;262&quot;/&gt;&lt;/object&gt;&lt;object type=&quot;3&quot; unique_id=&quot;10127&quot;&gt;&lt;property id=&quot;20148&quot; value=&quot;5&quot;/&gt;&lt;property id=&quot;20300&quot; value=&quot;Slide 8 - &amp;quot;Potential Sources of Bias, cont’d&amp;quot;&quot;/&gt;&lt;property id=&quot;20307&quot; value=&quot;263&quot;/&gt;&lt;/object&gt;&lt;object type=&quot;3&quot; unique_id=&quot;10128&quot;&gt;&lt;property id=&quot;20148&quot; value=&quot;5&quot;/&gt;&lt;property id=&quot;20300&quot; value=&quot;Slide 9 - &amp;quot;Use the appropriate statistical test&amp;quot;&quot;/&gt;&lt;property id=&quot;20307&quot; value=&quot;264&quot;/&gt;&lt;/object&gt;&lt;object type=&quot;3&quot; unique_id=&quot;10173&quot;&gt;&lt;property id=&quot;20148&quot; value=&quot;5&quot;/&gt;&lt;property id=&quot;20300&quot; value=&quot;Slide 10 - &amp;quot;Reference Tool for RCT’s&amp;quot;&quot;/&gt;&lt;property id=&quot;20307&quot; value=&quot;265&quot;/&gt;&lt;/object&gt;&lt;object type=&quot;3&quot; unique_id=&quot;10174&quot;&gt;&lt;property id=&quot;20148&quot; value=&quot;5&quot;/&gt;&lt;property id=&quot;20300&quot; value=&quot;Slide 11 - &amp;quot;Reference tool for Observational Studies&amp;quot;&quot;/&gt;&lt;property id=&quot;20307&quot; value=&quot;266&quot;/&gt;&lt;/object&gt;&lt;object type=&quot;3&quot; unique_id=&quot;10175&quot;&gt;&lt;property id=&quot;20148&quot; value=&quot;5&quot;/&gt;&lt;property id=&quot;20300&quot; value=&quot;Slide 12 - &amp;quot;Participants #13&amp;quot;&quot;/&gt;&lt;property id=&quot;20307&quot; value=&quot;267&quot;/&gt;&lt;/object&gt;&lt;object type=&quot;3&quot; unique_id=&quot;10176&quot;&gt;&lt;property id=&quot;20148&quot; value=&quot;5&quot;/&gt;&lt;property id=&quot;20300&quot; value=&quot;Slide 13 - &amp;quot;Outcome Data #15&amp;quot;&quot;/&gt;&lt;property id=&quot;20307&quot; value=&quot;268&quot;/&gt;&lt;/object&gt;&lt;object type=&quot;3&quot; unique_id=&quot;10336&quot;&gt;&lt;property id=&quot;20148&quot; value=&quot;5&quot;/&gt;&lt;property id=&quot;20300&quot; value=&quot;Slide 14 - &amp;quot;Editing Examples&amp;quot;&quot;/&gt;&lt;property id=&quot;20307&quot; value=&quot;277&quot;/&gt;&lt;/object&gt;&lt;object type=&quot;3&quot; unique_id=&quot;10337&quot;&gt;&lt;property id=&quot;20148&quot; value=&quot;5&quot;/&gt;&lt;property id=&quot;20300&quot; value=&quot;Slide 15&quot;/&gt;&lt;property id=&quot;20307&quot; value=&quot;273&quot;/&gt;&lt;/object&gt;&lt;object type=&quot;3&quot; unique_id=&quot;10338&quot;&gt;&lt;property id=&quot;20148&quot; value=&quot;5&quot;/&gt;&lt;property id=&quot;20300&quot; value=&quot;Slide 16&quot;/&gt;&lt;property id=&quot;20307&quot; value=&quot;274&quot;/&gt;&lt;/object&gt;&lt;object type=&quot;3&quot; unique_id=&quot;10339&quot;&gt;&lt;property id=&quot;20148&quot; value=&quot;5&quot;/&gt;&lt;property id=&quot;20300&quot; value=&quot;Slide 17&quot;/&gt;&lt;property id=&quot;20307&quot; value=&quot;275&quot;/&gt;&lt;/object&gt;&lt;object type=&quot;3&quot; unique_id=&quot;10340&quot;&gt;&lt;property id=&quot;20148&quot; value=&quot;5&quot;/&gt;&lt;property id=&quot;20300&quot; value=&quot;Slide 18&quot;/&gt;&lt;property id=&quot;20307&quot; value=&quot;276&quot;/&gt;&lt;/object&gt;&lt;/object&gt;&lt;/object&gt;&lt;/database&gt;"/>
  <p:tag name="SECTOMILLISECCONVERTED" val="1"/>
</p:tagLst>
</file>

<file path=ppt/theme/theme1.xml><?xml version="1.0" encoding="utf-8"?>
<a:theme xmlns:a="http://schemas.openxmlformats.org/drawingml/2006/main" name="2015 jbjs presentation template -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 JBJS Corporate Template</Template>
  <TotalTime>415</TotalTime>
  <Words>3525</Words>
  <Application>Microsoft Office PowerPoint</Application>
  <PresentationFormat>On-screen Show (4:3)</PresentationFormat>
  <Paragraphs>660</Paragraphs>
  <Slides>96</Slides>
  <Notes>13</Notes>
  <HiddenSlides>0</HiddenSlides>
  <MMClips>0</MMClips>
  <ScaleCrop>false</ScaleCrop>
  <HeadingPairs>
    <vt:vector size="4" baseType="variant">
      <vt:variant>
        <vt:lpstr>Theme</vt:lpstr>
      </vt:variant>
      <vt:variant>
        <vt:i4>42</vt:i4>
      </vt:variant>
      <vt:variant>
        <vt:lpstr>Slide Titles</vt:lpstr>
      </vt:variant>
      <vt:variant>
        <vt:i4>96</vt:i4>
      </vt:variant>
    </vt:vector>
  </HeadingPairs>
  <TitlesOfParts>
    <vt:vector size="138" baseType="lpstr">
      <vt:lpstr>2015 jbjs presentation template - Copy</vt:lpstr>
      <vt:lpstr>Office ​​テーマ</vt:lpstr>
      <vt:lpstr>1_Office ​​テーマ</vt:lpstr>
      <vt:lpstr>2_Office ​​テーマ</vt:lpstr>
      <vt:lpstr>3_Office ​​テーマ</vt:lpstr>
      <vt:lpstr>4_Office ​​テーマ</vt:lpstr>
      <vt:lpstr>5_Office ​​テーマ</vt:lpstr>
      <vt:lpstr>6_Office ​​テーマ</vt:lpstr>
      <vt:lpstr>7_Office ​​テーマ</vt:lpstr>
      <vt:lpstr>8_Office ​​テーマ</vt:lpstr>
      <vt:lpstr>9_Office ​​テーマ</vt:lpstr>
      <vt:lpstr>10_Office ​​テーマ</vt:lpstr>
      <vt:lpstr>11_Office ​​テーマ</vt:lpstr>
      <vt:lpstr>12_Office ​​テーマ</vt:lpstr>
      <vt:lpstr>13_Office ​​テーマ</vt:lpstr>
      <vt:lpstr>14_Office ​​テーマ</vt:lpstr>
      <vt:lpstr>15_Office ​​テーマ</vt:lpstr>
      <vt:lpstr>16_Office ​​テーマ</vt:lpstr>
      <vt:lpstr>17_Office ​​テーマ</vt:lpstr>
      <vt:lpstr>18_Office ​​テーマ</vt:lpstr>
      <vt:lpstr>19_Office ​​テーマ</vt:lpstr>
      <vt:lpstr>20_Office ​​テーマ</vt:lpstr>
      <vt:lpstr>21_Office ​​テーマ</vt:lpstr>
      <vt:lpstr>22_Office ​​テーマ</vt:lpstr>
      <vt:lpstr>23_Office ​​テーマ</vt:lpstr>
      <vt:lpstr>24_Office ​​テーマ</vt:lpstr>
      <vt:lpstr>25_Office ​​テーマ</vt:lpstr>
      <vt:lpstr>26_Office ​​テーマ</vt:lpstr>
      <vt:lpstr>27_Office ​​テーマ</vt:lpstr>
      <vt:lpstr>28_Office ​​テーマ</vt:lpstr>
      <vt:lpstr>29_Office ​​テーマ</vt:lpstr>
      <vt:lpstr>30_Office ​​テーマ</vt:lpstr>
      <vt:lpstr>31_Office ​​テーマ</vt:lpstr>
      <vt:lpstr>32_Office ​​テーマ</vt:lpstr>
      <vt:lpstr>33_Office ​​テーマ</vt:lpstr>
      <vt:lpstr>34_Office ​​テーマ</vt:lpstr>
      <vt:lpstr>35_Office ​​テーマ</vt:lpstr>
      <vt:lpstr>36_Office ​​テーマ</vt:lpstr>
      <vt:lpstr>37_Office ​​テーマ</vt:lpstr>
      <vt:lpstr>38_Office ​​テーマ</vt:lpstr>
      <vt:lpstr>39_Office ​​テーマ</vt:lpstr>
      <vt:lpstr>40_Office ​​テーマ</vt:lpstr>
      <vt:lpstr>Methodologic Considerations</vt:lpstr>
      <vt:lpstr>Disclosure</vt:lpstr>
      <vt:lpstr>Introduction</vt:lpstr>
      <vt:lpstr>Symposium Outline</vt:lpstr>
      <vt:lpstr>Critical Principles of  Medical Writing</vt:lpstr>
      <vt:lpstr>Why write?</vt:lpstr>
      <vt:lpstr>Why publish? </vt:lpstr>
      <vt:lpstr>Why publish? </vt:lpstr>
      <vt:lpstr>Why publish?  </vt:lpstr>
      <vt:lpstr>Publishing is not new!</vt:lpstr>
      <vt:lpstr>Leonardo da Vinci</vt:lpstr>
      <vt:lpstr>Know these names?</vt:lpstr>
      <vt:lpstr>How do I start?</vt:lpstr>
      <vt:lpstr>Before you start……..</vt:lpstr>
      <vt:lpstr>What is Medical Writing?</vt:lpstr>
      <vt:lpstr>Important Tips</vt:lpstr>
      <vt:lpstr>Important Tips</vt:lpstr>
      <vt:lpstr>Citation and Quotation Errors</vt:lpstr>
      <vt:lpstr>Important Tips</vt:lpstr>
      <vt:lpstr>General Guidelines</vt:lpstr>
      <vt:lpstr>Research Integrity Issues</vt:lpstr>
      <vt:lpstr>Research Integrity Issues</vt:lpstr>
      <vt:lpstr>Plagiarism software</vt:lpstr>
      <vt:lpstr>Research Integrity Issues</vt:lpstr>
      <vt:lpstr>Research Integrity Issues</vt:lpstr>
      <vt:lpstr>Research Integrity Issues</vt:lpstr>
      <vt:lpstr>Research Integrity Issues</vt:lpstr>
      <vt:lpstr>Good work and persistence pays!</vt:lpstr>
      <vt:lpstr>Ignacio Ponseti (1914-2009)</vt:lpstr>
      <vt:lpstr>The happiest outcome is……..</vt:lpstr>
      <vt:lpstr>“Reading maketh a full man, conference a ready man and writing an exact man”</vt:lpstr>
      <vt:lpstr>Happy Writing!</vt:lpstr>
      <vt:lpstr>Preparing a Manuscript for Publication</vt:lpstr>
      <vt:lpstr>Preparing a Manuscript for Publication</vt:lpstr>
      <vt:lpstr>Preparing a Manuscript for Publication</vt:lpstr>
      <vt:lpstr>Level of Evidence</vt:lpstr>
      <vt:lpstr>Level of Evidence – Type of Studies</vt:lpstr>
      <vt:lpstr>Level of Evidence – Level I</vt:lpstr>
      <vt:lpstr>Level of Evidence – Level II</vt:lpstr>
      <vt:lpstr>Level of Evidence – Level III</vt:lpstr>
      <vt:lpstr>Level of Evidence – Level IV &amp; V</vt:lpstr>
      <vt:lpstr>Level of Evidence</vt:lpstr>
      <vt:lpstr>Preparing a Manuscript for Publication</vt:lpstr>
      <vt:lpstr>Sex and Gender Considerations</vt:lpstr>
      <vt:lpstr>NIH announcement      Sep.23, 2014 </vt:lpstr>
      <vt:lpstr>In the abstract,</vt:lpstr>
      <vt:lpstr>Sex and Gender Influences on Health</vt:lpstr>
      <vt:lpstr>Mental Health</vt:lpstr>
      <vt:lpstr>Knee arthritis</vt:lpstr>
      <vt:lpstr>Osteoporosis</vt:lpstr>
      <vt:lpstr>Sex and Gender issues are important !</vt:lpstr>
      <vt:lpstr>Preparing a Manuscript for Publication</vt:lpstr>
      <vt:lpstr>Prior to Writing</vt:lpstr>
      <vt:lpstr>Manuscript Preparation - Introduction - </vt:lpstr>
      <vt:lpstr>Manuscript Preparation - Materials and Methods - </vt:lpstr>
      <vt:lpstr>Manuscript Preparation - Materials and Methods - </vt:lpstr>
      <vt:lpstr>Manuscript Preparation - Results- </vt:lpstr>
      <vt:lpstr>TKA - Bilateral Procedures</vt:lpstr>
      <vt:lpstr>Percent vs. Numbers</vt:lpstr>
      <vt:lpstr>Manuscript Preparation - Discussion- </vt:lpstr>
      <vt:lpstr>Manuscript Preparation - Figures- </vt:lpstr>
      <vt:lpstr>Manuscript Preparation - Tables- </vt:lpstr>
      <vt:lpstr>Manuscript Preparation - Appendix- </vt:lpstr>
      <vt:lpstr>Manuscript Preparation - References- </vt:lpstr>
      <vt:lpstr>Manuscript Preparation - Abstract - </vt:lpstr>
      <vt:lpstr>Manuscript Preparation - Authorship -</vt:lpstr>
      <vt:lpstr>Manuscript Preparation - Authorship - </vt:lpstr>
      <vt:lpstr>Manuscript Preparation - Length of Manuscript - </vt:lpstr>
      <vt:lpstr>Manuscript Preparation - Manuscript Processing - </vt:lpstr>
      <vt:lpstr>Manuscript Preparation - Publication Ethics -</vt:lpstr>
      <vt:lpstr>To avoid the Plagiarism…  - Pub Med search for related articles  - Cross Check for plagiarism</vt:lpstr>
      <vt:lpstr>Preparing a Manuscript for Publication</vt:lpstr>
      <vt:lpstr>Thank you</vt:lpstr>
      <vt:lpstr>Outline-Methodologic Considerations</vt:lpstr>
      <vt:lpstr>Limitations of Research Methods</vt:lpstr>
      <vt:lpstr>Most Research designs only demonstrate associations</vt:lpstr>
      <vt:lpstr>What does it mean to have an adequately powered sample?</vt:lpstr>
      <vt:lpstr>What are the potential sources of bias and how are they to be addressed?</vt:lpstr>
      <vt:lpstr>Potential Sources of Bias, cont’d</vt:lpstr>
      <vt:lpstr>Use the appropriate statistical test</vt:lpstr>
      <vt:lpstr>Reference Tool for RCT’s</vt:lpstr>
      <vt:lpstr>Reference tool for Observational Studies</vt:lpstr>
      <vt:lpstr>Participants #13</vt:lpstr>
      <vt:lpstr>Outcome Data #15</vt:lpstr>
      <vt:lpstr>Why Participate in the  Peer Review Process?</vt:lpstr>
      <vt:lpstr>What are the Responsibilities?</vt:lpstr>
      <vt:lpstr>How Do I Get Started?</vt:lpstr>
      <vt:lpstr>JBJS Update</vt:lpstr>
      <vt:lpstr>PowerPoint Presentation</vt:lpstr>
      <vt:lpstr>PowerPoint Presentation</vt:lpstr>
      <vt:lpstr>Additional Information Sources</vt:lpstr>
      <vt:lpstr>Editing Examples</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Methodologic Considerations</dc:title>
  <dc:creator>Marc Swiontkowski</dc:creator>
  <cp:lastModifiedBy>Amy Bordiuk</cp:lastModifiedBy>
  <cp:revision>45</cp:revision>
  <dcterms:created xsi:type="dcterms:W3CDTF">2013-02-23T17:28:21Z</dcterms:created>
  <dcterms:modified xsi:type="dcterms:W3CDTF">2016-03-30T14:18:47Z</dcterms:modified>
</cp:coreProperties>
</file>