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handoutMasterIdLst>
    <p:handoutMasterId r:id="rId76"/>
  </p:handoutMasterIdLst>
  <p:sldIdLst>
    <p:sldId id="428" r:id="rId2"/>
    <p:sldId id="314" r:id="rId3"/>
    <p:sldId id="429" r:id="rId4"/>
    <p:sldId id="320" r:id="rId5"/>
    <p:sldId id="391" r:id="rId6"/>
    <p:sldId id="319" r:id="rId7"/>
    <p:sldId id="321" r:id="rId8"/>
    <p:sldId id="322" r:id="rId9"/>
    <p:sldId id="427" r:id="rId10"/>
    <p:sldId id="351" r:id="rId11"/>
    <p:sldId id="416" r:id="rId12"/>
    <p:sldId id="323" r:id="rId13"/>
    <p:sldId id="326" r:id="rId14"/>
    <p:sldId id="327" r:id="rId15"/>
    <p:sldId id="343" r:id="rId16"/>
    <p:sldId id="342" r:id="rId17"/>
    <p:sldId id="328" r:id="rId18"/>
    <p:sldId id="344" r:id="rId19"/>
    <p:sldId id="330" r:id="rId20"/>
    <p:sldId id="345" r:id="rId21"/>
    <p:sldId id="346" r:id="rId22"/>
    <p:sldId id="347" r:id="rId23"/>
    <p:sldId id="348" r:id="rId24"/>
    <p:sldId id="352" r:id="rId25"/>
    <p:sldId id="354" r:id="rId26"/>
    <p:sldId id="355" r:id="rId27"/>
    <p:sldId id="392" r:id="rId28"/>
    <p:sldId id="417" r:id="rId29"/>
    <p:sldId id="418" r:id="rId30"/>
    <p:sldId id="356" r:id="rId31"/>
    <p:sldId id="357" r:id="rId32"/>
    <p:sldId id="376" r:id="rId33"/>
    <p:sldId id="377" r:id="rId34"/>
    <p:sldId id="378" r:id="rId35"/>
    <p:sldId id="420" r:id="rId36"/>
    <p:sldId id="380" r:id="rId37"/>
    <p:sldId id="360" r:id="rId38"/>
    <p:sldId id="361" r:id="rId39"/>
    <p:sldId id="362" r:id="rId40"/>
    <p:sldId id="363" r:id="rId41"/>
    <p:sldId id="364" r:id="rId42"/>
    <p:sldId id="365" r:id="rId43"/>
    <p:sldId id="366" r:id="rId44"/>
    <p:sldId id="393" r:id="rId45"/>
    <p:sldId id="394" r:id="rId46"/>
    <p:sldId id="396" r:id="rId47"/>
    <p:sldId id="369" r:id="rId48"/>
    <p:sldId id="370" r:id="rId49"/>
    <p:sldId id="371" r:id="rId50"/>
    <p:sldId id="372" r:id="rId51"/>
    <p:sldId id="373" r:id="rId52"/>
    <p:sldId id="398" r:id="rId53"/>
    <p:sldId id="408" r:id="rId54"/>
    <p:sldId id="410" r:id="rId55"/>
    <p:sldId id="419" r:id="rId56"/>
    <p:sldId id="411" r:id="rId57"/>
    <p:sldId id="412" r:id="rId58"/>
    <p:sldId id="399" r:id="rId59"/>
    <p:sldId id="400" r:id="rId60"/>
    <p:sldId id="407" r:id="rId61"/>
    <p:sldId id="401" r:id="rId62"/>
    <p:sldId id="404" r:id="rId63"/>
    <p:sldId id="382" r:id="rId64"/>
    <p:sldId id="413" r:id="rId65"/>
    <p:sldId id="390" r:id="rId66"/>
    <p:sldId id="424" r:id="rId67"/>
    <p:sldId id="425" r:id="rId68"/>
    <p:sldId id="385" r:id="rId69"/>
    <p:sldId id="386" r:id="rId70"/>
    <p:sldId id="387" r:id="rId71"/>
    <p:sldId id="389" r:id="rId72"/>
    <p:sldId id="421" r:id="rId73"/>
    <p:sldId id="37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615" autoAdjust="0"/>
    <p:restoredTop sz="86447" autoAdjust="0"/>
  </p:normalViewPr>
  <p:slideViewPr>
    <p:cSldViewPr>
      <p:cViewPr>
        <p:scale>
          <a:sx n="90" d="100"/>
          <a:sy n="90" d="100"/>
        </p:scale>
        <p:origin x="-1194"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71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AB110F-F9C4-44AB-B09C-24A8E406C639}" type="datetimeFigureOut">
              <a:rPr lang="en-US" smtClean="0"/>
              <a:t>3/24/2016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B137BE-B0D5-4B3E-BEA0-C4759F69DFA1}" type="slidenum">
              <a:rPr lang="en-US" smtClean="0"/>
              <a:t>‹#›</a:t>
            </a:fld>
            <a:endParaRPr lang="en-US"/>
          </a:p>
        </p:txBody>
      </p:sp>
    </p:spTree>
    <p:extLst>
      <p:ext uri="{BB962C8B-B14F-4D97-AF65-F5344CB8AC3E}">
        <p14:creationId xmlns:p14="http://schemas.microsoft.com/office/powerpoint/2010/main" val="2017909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99077-74E1-4422-B1FE-A7F8E70A1B3F}" type="datetimeFigureOut">
              <a:rPr lang="en-US" smtClean="0"/>
              <a:pPr/>
              <a:t>3/24/2016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4C67D-6043-43D7-B0F1-F1D7D54E9EC0}" type="slidenum">
              <a:rPr lang="en-US" smtClean="0"/>
              <a:pPr/>
              <a:t>‹#›</a:t>
            </a:fld>
            <a:endParaRPr lang="en-US"/>
          </a:p>
        </p:txBody>
      </p:sp>
    </p:spTree>
    <p:extLst>
      <p:ext uri="{BB962C8B-B14F-4D97-AF65-F5344CB8AC3E}">
        <p14:creationId xmlns:p14="http://schemas.microsoft.com/office/powerpoint/2010/main" val="2314908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C67D-6043-43D7-B0F1-F1D7D54E9EC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D4C67D-6043-43D7-B0F1-F1D7D54E9EC0}" type="slidenum">
              <a:rPr lang="en-US" smtClean="0"/>
              <a:pPr/>
              <a:t>19</a:t>
            </a:fld>
            <a:endParaRPr lang="en-US"/>
          </a:p>
        </p:txBody>
      </p:sp>
    </p:spTree>
    <p:extLst>
      <p:ext uri="{BB962C8B-B14F-4D97-AF65-F5344CB8AC3E}">
        <p14:creationId xmlns:p14="http://schemas.microsoft.com/office/powerpoint/2010/main" val="165709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839200" cy="1981200"/>
          </a:xfrm>
        </p:spPr>
        <p:txBody>
          <a:bodyPr>
            <a:normAutofit/>
          </a:bodyPr>
          <a:lstStyle>
            <a:lvl1pPr algn="ctr">
              <a:lnSpc>
                <a:spcPct val="10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6096000"/>
            <a:ext cx="8839200" cy="609600"/>
          </a:xfrm>
        </p:spPr>
        <p:txBody>
          <a:bodyPr/>
          <a:lstStyle>
            <a:lvl1pPr marL="0" indent="0" algn="ctr">
              <a:buNone/>
              <a:defRPr>
                <a:solidFill>
                  <a:schemeClr val="bg1">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886607-8D6D-44E6-A785-B14CBD8351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1463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6607-8D6D-44E6-A785-B14CBD835147}" type="slidenum">
              <a:rPr lang="en-US" smtClean="0"/>
              <a:pPr/>
              <a:t>‹#›</a:t>
            </a:fld>
            <a:endParaRPr lang="en-US"/>
          </a:p>
        </p:txBody>
      </p:sp>
      <p:sp>
        <p:nvSpPr>
          <p:cNvPr id="8" name="Rectangle 7"/>
          <p:cNvSpPr/>
          <p:nvPr userDrawn="1"/>
        </p:nvSpPr>
        <p:spPr>
          <a:xfrm>
            <a:off x="0" y="0"/>
            <a:ext cx="91440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txBox="1">
            <a:spLocks/>
          </p:cNvSpPr>
          <p:nvPr userDrawn="1"/>
        </p:nvSpPr>
        <p:spPr>
          <a:xfrm>
            <a:off x="7010400" y="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4A08B7B-8B02-3A4C-BA05-E9D49F567100}" type="slidenum">
              <a:rPr kumimoji="0" lang="en-US" sz="1200" b="0" i="0" u="none" strike="noStrike" kern="1200" cap="none" spc="0" normalizeH="0" baseline="0" noProof="0" smtClean="0">
                <a:ln>
                  <a:noFill/>
                </a:ln>
                <a:solidFill>
                  <a:schemeClr val="bg1"/>
                </a:solidFill>
                <a:effectLst/>
                <a:uLnTx/>
                <a:uFillTx/>
                <a:latin typeface="Georgia"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9144000" cy="1463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6607-8D6D-44E6-A785-B14CBD835147}" type="slidenum">
              <a:rPr lang="en-US" smtClean="0"/>
              <a:pPr/>
              <a:t>‹#›</a:t>
            </a:fld>
            <a:endParaRPr lang="en-US"/>
          </a:p>
        </p:txBody>
      </p:sp>
      <p:sp>
        <p:nvSpPr>
          <p:cNvPr id="8" name="Rectangle 7"/>
          <p:cNvSpPr/>
          <p:nvPr userDrawn="1"/>
        </p:nvSpPr>
        <p:spPr>
          <a:xfrm>
            <a:off x="0" y="0"/>
            <a:ext cx="914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1"/>
          <p:cNvSpPr txBox="1">
            <a:spLocks/>
          </p:cNvSpPr>
          <p:nvPr userDrawn="1"/>
        </p:nvSpPr>
        <p:spPr>
          <a:xfrm>
            <a:off x="7010400" y="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4A08B7B-8B02-3A4C-BA05-E9D49F567100}" type="slidenum">
              <a:rPr kumimoji="0" lang="en-US" sz="1200" b="0" i="0" u="none" strike="noStrike" kern="1200" cap="none" spc="0" normalizeH="0" baseline="0" noProof="0" smtClean="0">
                <a:ln>
                  <a:noFill/>
                </a:ln>
                <a:solidFill>
                  <a:schemeClr val="bg1"/>
                </a:solidFill>
                <a:effectLst/>
                <a:uLnTx/>
                <a:uFillTx/>
                <a:latin typeface="Georgia"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886607-8D6D-44E6-A785-B14CBD8351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86607-8D6D-44E6-A785-B14CBD83514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86607-8D6D-44E6-A785-B14CBD8351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6607-8D6D-44E6-A785-B14CBD83514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6607-8D6D-44E6-A785-B14CBD83514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628204"/>
      </p:ext>
    </p:extLst>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90600" y="1981200"/>
            <a:ext cx="7162800" cy="4114800"/>
          </a:xfrm>
        </p:spPr>
        <p:txBody>
          <a:bodyPr rtlCol="0">
            <a:normAutofit/>
          </a:bodyPr>
          <a:lstStyle/>
          <a:p>
            <a:pPr lvl="0"/>
            <a:endParaRPr lang="en-US" noProof="0" smtClean="0"/>
          </a:p>
        </p:txBody>
      </p:sp>
    </p:spTree>
    <p:extLst>
      <p:ext uri="{BB962C8B-B14F-4D97-AF65-F5344CB8AC3E}">
        <p14:creationId xmlns:p14="http://schemas.microsoft.com/office/powerpoint/2010/main" val="582188696"/>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6607-8D6D-44E6-A785-B14CBD8351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header">
    <p:spTree>
      <p:nvGrpSpPr>
        <p:cNvPr id="1" name=""/>
        <p:cNvGrpSpPr/>
        <p:nvPr/>
      </p:nvGrpSpPr>
      <p:grpSpPr>
        <a:xfrm>
          <a:off x="0" y="0"/>
          <a:ext cx="0" cy="0"/>
          <a:chOff x="0" y="0"/>
          <a:chExt cx="0" cy="0"/>
        </a:xfrm>
      </p:grpSpPr>
      <p:sp>
        <p:nvSpPr>
          <p:cNvPr id="7" name="Rectangle 6"/>
          <p:cNvSpPr/>
          <p:nvPr userDrawn="1"/>
        </p:nvSpPr>
        <p:spPr>
          <a:xfrm>
            <a:off x="0" y="0"/>
            <a:ext cx="9144000" cy="1463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6607-8D6D-44E6-A785-B14CBD835147}" type="slidenum">
              <a:rPr lang="en-US" smtClean="0"/>
              <a:pPr/>
              <a:t>‹#›</a:t>
            </a:fld>
            <a:endParaRPr lang="en-US"/>
          </a:p>
        </p:txBody>
      </p:sp>
      <p:sp>
        <p:nvSpPr>
          <p:cNvPr id="8" name="Rectangle 7"/>
          <p:cNvSpPr/>
          <p:nvPr userDrawn="1"/>
        </p:nvSpPr>
        <p:spPr>
          <a:xfrm>
            <a:off x="0" y="0"/>
            <a:ext cx="914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jbjs-license-plate-logo-large.png"/>
          <p:cNvPicPr>
            <a:picLocks noChangeAspect="1"/>
          </p:cNvPicPr>
          <p:nvPr userDrawn="1"/>
        </p:nvPicPr>
        <p:blipFill>
          <a:blip r:embed="rId2" cstate="print"/>
          <a:stretch>
            <a:fillRect/>
          </a:stretch>
        </p:blipFill>
        <p:spPr>
          <a:xfrm>
            <a:off x="4038600" y="6096000"/>
            <a:ext cx="1016000" cy="609600"/>
          </a:xfrm>
          <a:prstGeom prst="rect">
            <a:avLst/>
          </a:prstGeom>
        </p:spPr>
      </p:pic>
      <p:sp>
        <p:nvSpPr>
          <p:cNvPr id="11" name="Slide Number Placeholder 11"/>
          <p:cNvSpPr txBox="1">
            <a:spLocks/>
          </p:cNvSpPr>
          <p:nvPr userDrawn="1"/>
        </p:nvSpPr>
        <p:spPr>
          <a:xfrm>
            <a:off x="7010400" y="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4A08B7B-8B02-3A4C-BA05-E9D49F567100}" type="slidenum">
              <a:rPr kumimoji="0" lang="en-US" sz="1200" b="0" i="0" u="none" strike="noStrike" kern="1200" cap="none" spc="0" normalizeH="0" baseline="0" noProof="0" smtClean="0">
                <a:ln>
                  <a:noFill/>
                </a:ln>
                <a:solidFill>
                  <a:schemeClr val="bg1"/>
                </a:solidFill>
                <a:effectLst/>
                <a:uLnTx/>
                <a:uFillTx/>
                <a:latin typeface="Georgia"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7" name="Rectangle 6"/>
          <p:cNvSpPr/>
          <p:nvPr userDrawn="1"/>
        </p:nvSpPr>
        <p:spPr>
          <a:xfrm>
            <a:off x="0" y="0"/>
            <a:ext cx="9144000" cy="1463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6607-8D6D-44E6-A785-B14CBD835147}" type="slidenum">
              <a:rPr lang="en-US" smtClean="0"/>
              <a:pPr/>
              <a:t>‹#›</a:t>
            </a:fld>
            <a:endParaRPr lang="en-US"/>
          </a:p>
        </p:txBody>
      </p:sp>
      <p:sp>
        <p:nvSpPr>
          <p:cNvPr id="8" name="Rectangle 7"/>
          <p:cNvSpPr/>
          <p:nvPr userDrawn="1"/>
        </p:nvSpPr>
        <p:spPr>
          <a:xfrm>
            <a:off x="0" y="0"/>
            <a:ext cx="914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457200" y="1066800"/>
            <a:ext cx="8229600" cy="381000"/>
          </a:xfrm>
        </p:spPr>
        <p:txBody>
          <a:bodyPr/>
          <a:lstStyle>
            <a:lvl1pPr marL="0" indent="0" algn="ctr">
              <a:buNone/>
              <a:defRPr sz="1800" i="1"/>
            </a:lvl1pPr>
          </a:lstStyle>
          <a:p>
            <a:pPr lvl="0"/>
            <a:r>
              <a:rPr lang="en-US" dirty="0" smtClean="0"/>
              <a:t>Click to edit Master text styles</a:t>
            </a:r>
          </a:p>
        </p:txBody>
      </p:sp>
      <p:pic>
        <p:nvPicPr>
          <p:cNvPr id="11" name="Picture 10" descr="jbjs-license-plate-logo-large.png"/>
          <p:cNvPicPr>
            <a:picLocks noChangeAspect="1"/>
          </p:cNvPicPr>
          <p:nvPr userDrawn="1"/>
        </p:nvPicPr>
        <p:blipFill>
          <a:blip r:embed="rId2" cstate="print"/>
          <a:stretch>
            <a:fillRect/>
          </a:stretch>
        </p:blipFill>
        <p:spPr>
          <a:xfrm>
            <a:off x="4038600" y="6096000"/>
            <a:ext cx="1016000" cy="609600"/>
          </a:xfrm>
          <a:prstGeom prst="rect">
            <a:avLst/>
          </a:prstGeom>
        </p:spPr>
      </p:pic>
      <p:sp>
        <p:nvSpPr>
          <p:cNvPr id="12" name="Slide Number Placeholder 11"/>
          <p:cNvSpPr txBox="1">
            <a:spLocks/>
          </p:cNvSpPr>
          <p:nvPr userDrawn="1"/>
        </p:nvSpPr>
        <p:spPr>
          <a:xfrm>
            <a:off x="7010400" y="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4A08B7B-8B02-3A4C-BA05-E9D49F567100}" type="slidenum">
              <a:rPr kumimoji="0" lang="en-US" sz="1200" b="0" i="0" u="none" strike="noStrike" kern="1200" cap="none" spc="0" normalizeH="0" baseline="0" noProof="0" smtClean="0">
                <a:ln>
                  <a:noFill/>
                </a:ln>
                <a:solidFill>
                  <a:schemeClr val="bg1"/>
                </a:solidFill>
                <a:effectLst/>
                <a:uLnTx/>
                <a:uFillTx/>
                <a:latin typeface="Georgia"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with subheading">
    <p:spTree>
      <p:nvGrpSpPr>
        <p:cNvPr id="1" name=""/>
        <p:cNvGrpSpPr/>
        <p:nvPr/>
      </p:nvGrpSpPr>
      <p:grpSpPr>
        <a:xfrm>
          <a:off x="0" y="0"/>
          <a:ext cx="0" cy="0"/>
          <a:chOff x="0" y="0"/>
          <a:chExt cx="0" cy="0"/>
        </a:xfrm>
      </p:grpSpPr>
      <p:sp>
        <p:nvSpPr>
          <p:cNvPr id="7" name="Rectangle 6"/>
          <p:cNvSpPr/>
          <p:nvPr userDrawn="1"/>
        </p:nvSpPr>
        <p:spPr>
          <a:xfrm>
            <a:off x="0" y="0"/>
            <a:ext cx="9144000" cy="1463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6607-8D6D-44E6-A785-B14CBD835147}" type="slidenum">
              <a:rPr lang="en-US" smtClean="0"/>
              <a:pPr/>
              <a:t>‹#›</a:t>
            </a:fld>
            <a:endParaRPr lang="en-US"/>
          </a:p>
        </p:txBody>
      </p:sp>
      <p:sp>
        <p:nvSpPr>
          <p:cNvPr id="8" name="Rectangle 7"/>
          <p:cNvSpPr/>
          <p:nvPr userDrawn="1"/>
        </p:nvSpPr>
        <p:spPr>
          <a:xfrm>
            <a:off x="0" y="0"/>
            <a:ext cx="914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457200" y="1066800"/>
            <a:ext cx="8229600" cy="381000"/>
          </a:xfrm>
        </p:spPr>
        <p:txBody>
          <a:bodyPr/>
          <a:lstStyle>
            <a:lvl1pPr marL="0" indent="0" algn="ctr">
              <a:buNone/>
              <a:defRPr sz="1800" i="1"/>
            </a:lvl1pPr>
          </a:lstStyle>
          <a:p>
            <a:pPr lvl="0"/>
            <a:r>
              <a:rPr lang="en-US" dirty="0" smtClean="0"/>
              <a:t>Click to edit Master text styles</a:t>
            </a:r>
          </a:p>
        </p:txBody>
      </p:sp>
      <p:sp>
        <p:nvSpPr>
          <p:cNvPr id="11" name="Slide Number Placeholder 11"/>
          <p:cNvSpPr txBox="1">
            <a:spLocks/>
          </p:cNvSpPr>
          <p:nvPr userDrawn="1"/>
        </p:nvSpPr>
        <p:spPr>
          <a:xfrm>
            <a:off x="7010400" y="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4A08B7B-8B02-3A4C-BA05-E9D49F567100}" type="slidenum">
              <a:rPr kumimoji="0" lang="en-US" sz="1200" b="0" i="0" u="none" strike="noStrike" kern="1200" cap="none" spc="0" normalizeH="0" baseline="0" noProof="0" smtClean="0">
                <a:ln>
                  <a:noFill/>
                </a:ln>
                <a:solidFill>
                  <a:schemeClr val="bg1"/>
                </a:solidFill>
                <a:effectLst/>
                <a:uLnTx/>
                <a:uFillTx/>
                <a:latin typeface="Georgia"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3947160"/>
            <a:ext cx="9144000" cy="1463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947160"/>
            <a:ext cx="9144000"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722313" y="4505325"/>
            <a:ext cx="7772400" cy="1362075"/>
          </a:xfrm>
        </p:spPr>
        <p:txBody>
          <a:bodyPr anchor="t"/>
          <a:lstStyle>
            <a:lvl1pPr algn="l">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886607-8D6D-44E6-A785-B14CBD835147}" type="slidenum">
              <a:rPr lang="en-US" smtClean="0"/>
              <a:pPr/>
              <a:t>‹#›</a:t>
            </a:fld>
            <a:endParaRPr lang="en-US"/>
          </a:p>
        </p:txBody>
      </p:sp>
      <p:pic>
        <p:nvPicPr>
          <p:cNvPr id="10" name="Picture 9" descr="jbjs-license-plate-logo-large.png"/>
          <p:cNvPicPr>
            <a:picLocks noChangeAspect="1"/>
          </p:cNvPicPr>
          <p:nvPr userDrawn="1"/>
        </p:nvPicPr>
        <p:blipFill>
          <a:blip r:embed="rId2" cstate="print"/>
          <a:stretch>
            <a:fillRect/>
          </a:stretch>
        </p:blipFill>
        <p:spPr>
          <a:xfrm>
            <a:off x="533400" y="2362200"/>
            <a:ext cx="2514600" cy="150876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886607-8D6D-44E6-A785-B14CBD83514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Intro Slide">
    <p:spTree>
      <p:nvGrpSpPr>
        <p:cNvPr id="1" name=""/>
        <p:cNvGrpSpPr/>
        <p:nvPr/>
      </p:nvGrpSpPr>
      <p:grpSpPr>
        <a:xfrm>
          <a:off x="0" y="0"/>
          <a:ext cx="0" cy="0"/>
          <a:chOff x="0" y="0"/>
          <a:chExt cx="0" cy="0"/>
        </a:xfrm>
      </p:grpSpPr>
      <p:sp>
        <p:nvSpPr>
          <p:cNvPr id="14" name="Rectangle 13"/>
          <p:cNvSpPr/>
          <p:nvPr userDrawn="1"/>
        </p:nvSpPr>
        <p:spPr>
          <a:xfrm>
            <a:off x="0" y="0"/>
            <a:ext cx="9144000" cy="1463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91440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2286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8" name="Content Placeholder 2"/>
          <p:cNvSpPr>
            <a:spLocks noGrp="1"/>
          </p:cNvSpPr>
          <p:nvPr>
            <p:ph sz="half" idx="13"/>
          </p:nvPr>
        </p:nvSpPr>
        <p:spPr>
          <a:xfrm>
            <a:off x="3390900" y="1600201"/>
            <a:ext cx="2286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9" name="Content Placeholder 2"/>
          <p:cNvSpPr>
            <a:spLocks noGrp="1"/>
          </p:cNvSpPr>
          <p:nvPr>
            <p:ph sz="half" idx="14"/>
          </p:nvPr>
        </p:nvSpPr>
        <p:spPr>
          <a:xfrm>
            <a:off x="5867400" y="1600201"/>
            <a:ext cx="2286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Text Placeholder 10"/>
          <p:cNvSpPr>
            <a:spLocks noGrp="1"/>
          </p:cNvSpPr>
          <p:nvPr>
            <p:ph type="body" sz="quarter" idx="15"/>
          </p:nvPr>
        </p:nvSpPr>
        <p:spPr>
          <a:xfrm>
            <a:off x="914400" y="4648200"/>
            <a:ext cx="2286000" cy="1371600"/>
          </a:xfrm>
        </p:spPr>
        <p:txBody>
          <a:bodyPr>
            <a:noAutofit/>
          </a:bodyPr>
          <a:lstStyle>
            <a:lvl1pPr marL="0" indent="0" algn="ctr">
              <a:buNone/>
              <a:defRPr sz="1600" b="1">
                <a:solidFill>
                  <a:schemeClr val="accent1"/>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2" name="Text Placeholder 10"/>
          <p:cNvSpPr>
            <a:spLocks noGrp="1"/>
          </p:cNvSpPr>
          <p:nvPr>
            <p:ph type="body" sz="quarter" idx="16"/>
          </p:nvPr>
        </p:nvSpPr>
        <p:spPr>
          <a:xfrm>
            <a:off x="3390900" y="4648200"/>
            <a:ext cx="2286000" cy="1371600"/>
          </a:xfrm>
        </p:spPr>
        <p:txBody>
          <a:bodyPr>
            <a:noAutofit/>
          </a:bodyPr>
          <a:lstStyle>
            <a:lvl1pPr marL="0" indent="0" algn="ctr">
              <a:buNone/>
              <a:defRPr sz="1600" b="1">
                <a:solidFill>
                  <a:schemeClr val="accent1"/>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3" name="Text Placeholder 10"/>
          <p:cNvSpPr>
            <a:spLocks noGrp="1"/>
          </p:cNvSpPr>
          <p:nvPr>
            <p:ph type="body" sz="quarter" idx="17"/>
          </p:nvPr>
        </p:nvSpPr>
        <p:spPr>
          <a:xfrm>
            <a:off x="5867400" y="4648200"/>
            <a:ext cx="2286000" cy="1371600"/>
          </a:xfrm>
        </p:spPr>
        <p:txBody>
          <a:bodyPr>
            <a:noAutofit/>
          </a:bodyPr>
          <a:lstStyle>
            <a:lvl1pPr marL="0" indent="0" algn="ctr">
              <a:buNone/>
              <a:defRPr sz="1600" b="1">
                <a:solidFill>
                  <a:schemeClr val="accent1"/>
                </a:solidFill>
              </a:defRPr>
            </a:lvl1pPr>
            <a:lvl2pPr>
              <a:buNone/>
              <a:defRPr sz="1600"/>
            </a:lvl2pPr>
            <a:lvl3pPr>
              <a:buNone/>
              <a:defRPr sz="1600"/>
            </a:lvl3pPr>
            <a:lvl4pPr>
              <a:buNone/>
              <a:defRPr sz="1600"/>
            </a:lvl4pPr>
            <a:lvl5pPr>
              <a:buNone/>
              <a:defRPr sz="1600"/>
            </a:lvl5pPr>
          </a:lstStyle>
          <a:p>
            <a:pPr lvl="0"/>
            <a:r>
              <a:rPr lang="en-US" dirty="0" smtClean="0"/>
              <a:t>Click to edit Master text styles</a:t>
            </a:r>
          </a:p>
        </p:txBody>
      </p:sp>
      <p:sp>
        <p:nvSpPr>
          <p:cNvPr id="16" name="Slide Number Placeholder 11"/>
          <p:cNvSpPr txBox="1">
            <a:spLocks/>
          </p:cNvSpPr>
          <p:nvPr userDrawn="1"/>
        </p:nvSpPr>
        <p:spPr>
          <a:xfrm>
            <a:off x="7010400" y="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4A08B7B-8B02-3A4C-BA05-E9D49F567100}" type="slidenum">
              <a:rPr kumimoji="0" lang="en-US" sz="1200" b="0" i="0" u="none" strike="noStrike" kern="1200" cap="none" spc="0" normalizeH="0" baseline="0" noProof="0" smtClean="0">
                <a:ln>
                  <a:noFill/>
                </a:ln>
                <a:solidFill>
                  <a:schemeClr val="bg1"/>
                </a:solidFill>
                <a:effectLst/>
                <a:uLnTx/>
                <a:uFillTx/>
                <a:latin typeface="Georgia"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886607-8D6D-44E6-A785-B14CBD83514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46886607-8D6D-44E6-A785-B14CBD835147}" type="slidenum">
              <a:rPr lang="en-US" smtClean="0"/>
              <a:pPr/>
              <a:t>‹#›</a:t>
            </a:fld>
            <a:endParaRPr lang="en-US" dirty="0"/>
          </a:p>
        </p:txBody>
      </p:sp>
      <p:sp>
        <p:nvSpPr>
          <p:cNvPr id="7" name="Rectangle 6"/>
          <p:cNvSpPr/>
          <p:nvPr userDrawn="1"/>
        </p:nvSpPr>
        <p:spPr>
          <a:xfrm>
            <a:off x="0" y="0"/>
            <a:ext cx="9144000" cy="14630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jbjs-license-plate-logo-large.png"/>
          <p:cNvPicPr>
            <a:picLocks noChangeAspect="1"/>
          </p:cNvPicPr>
          <p:nvPr userDrawn="1"/>
        </p:nvPicPr>
        <p:blipFill>
          <a:blip r:embed="rId21" cstate="print"/>
          <a:stretch>
            <a:fillRect/>
          </a:stretch>
        </p:blipFill>
        <p:spPr>
          <a:xfrm>
            <a:off x="8128000" y="6248400"/>
            <a:ext cx="1016000" cy="609600"/>
          </a:xfrm>
          <a:prstGeom prst="rect">
            <a:avLst/>
          </a:prstGeom>
        </p:spPr>
      </p:pic>
      <p:sp>
        <p:nvSpPr>
          <p:cNvPr id="10" name="Slide Number Placeholder 11"/>
          <p:cNvSpPr txBox="1">
            <a:spLocks/>
          </p:cNvSpPr>
          <p:nvPr userDrawn="1"/>
        </p:nvSpPr>
        <p:spPr>
          <a:xfrm>
            <a:off x="7010400" y="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D4A08B7B-8B02-3A4C-BA05-E9D49F567100}" type="slidenum">
              <a:rPr kumimoji="0" lang="en-US" sz="1200" b="0" i="0" u="none" strike="noStrike" kern="1200" cap="none" spc="0" normalizeH="0" baseline="0" noProof="0" smtClean="0">
                <a:ln>
                  <a:noFill/>
                </a:ln>
                <a:solidFill>
                  <a:schemeClr val="bg1"/>
                </a:solidFill>
                <a:effectLst/>
                <a:uLnTx/>
                <a:uFillTx/>
                <a:latin typeface="Georgia"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Georgia"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3" r:id="rId4"/>
    <p:sldLayoutId id="2147483664" r:id="rId5"/>
    <p:sldLayoutId id="2147483651" r:id="rId6"/>
    <p:sldLayoutId id="2147483652" r:id="rId7"/>
    <p:sldLayoutId id="2147483660" r:id="rId8"/>
    <p:sldLayoutId id="2147483653" r:id="rId9"/>
    <p:sldLayoutId id="2147483654" r:id="rId10"/>
    <p:sldLayoutId id="2147483662" r:id="rId11"/>
    <p:sldLayoutId id="2147483665" r:id="rId12"/>
    <p:sldLayoutId id="2147483655" r:id="rId13"/>
    <p:sldLayoutId id="2147483656" r:id="rId14"/>
    <p:sldLayoutId id="2147483657" r:id="rId15"/>
    <p:sldLayoutId id="2147483658" r:id="rId16"/>
    <p:sldLayoutId id="2147483659" r:id="rId17"/>
    <p:sldLayoutId id="2147483666" r:id="rId18"/>
    <p:sldLayoutId id="2147483667" r:id="rId19"/>
  </p:sldLayoutIdLst>
  <p:timing>
    <p:tnLst>
      <p:par>
        <p:cTn id="1" dur="indefinite" restart="never" nodeType="tmRoot"/>
      </p:par>
    </p:tnLst>
  </p:timing>
  <p:hf sldNum="0" hdr="0" dt="0"/>
  <p:txStyles>
    <p:titleStyle>
      <a:lvl1pPr algn="ctr" defTabSz="914400" rtl="0" eaLnBrk="1" latinLnBrk="0" hangingPunct="1">
        <a:lnSpc>
          <a:spcPct val="80000"/>
        </a:lnSpc>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1"/>
        </a:buClr>
        <a:buFont typeface="Arial" pitchFamily="34" charset="0"/>
        <a:buChar char="•"/>
        <a:defRPr sz="2400" kern="1200" baseline="0">
          <a:solidFill>
            <a:schemeClr val="bg1">
              <a:lumMod val="10000"/>
            </a:schemeClr>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1800" kern="1200" baseline="0">
          <a:solidFill>
            <a:schemeClr val="bg1">
              <a:lumMod val="10000"/>
            </a:schemeClr>
          </a:solidFill>
          <a:latin typeface="+mn-lt"/>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1600" kern="1200" baseline="0">
          <a:solidFill>
            <a:schemeClr val="bg1">
              <a:lumMod val="10000"/>
            </a:schemeClr>
          </a:solidFill>
          <a:latin typeface="+mn-lt"/>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1400" kern="1200" baseline="0">
          <a:solidFill>
            <a:schemeClr val="bg1">
              <a:lumMod val="10000"/>
            </a:schemeClr>
          </a:solidFill>
          <a:latin typeface="+mn-lt"/>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1200" kern="1200" baseline="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hyperlink" Target="https://turnitin.com/static/index.php" TargetMode="External"/><Relationship Id="rId1" Type="http://schemas.openxmlformats.org/officeDocument/2006/relationships/slideLayout" Target="../slideLayouts/slideLayout2.xml"/><Relationship Id="rId6" Type="http://schemas.openxmlformats.org/officeDocument/2006/relationships/hyperlink" Target="https://www.writecheck.com/static/home.html"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dx.doi.org/10.2106/JBJS.J.00781"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trobe-statement.org/" TargetMode="External"/><Relationship Id="rId2" Type="http://schemas.openxmlformats.org/officeDocument/2006/relationships/hyperlink" Target="http://www.consort-statemen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IN JBJS</a:t>
            </a:r>
            <a:endParaRPr lang="en-US" dirty="0"/>
          </a:p>
        </p:txBody>
      </p:sp>
      <p:sp>
        <p:nvSpPr>
          <p:cNvPr id="3" name="Content Placeholder 2"/>
          <p:cNvSpPr>
            <a:spLocks noGrp="1"/>
          </p:cNvSpPr>
          <p:nvPr>
            <p:ph idx="1"/>
          </p:nvPr>
        </p:nvSpPr>
        <p:spPr>
          <a:xfrm>
            <a:off x="0" y="1600200"/>
            <a:ext cx="9144000" cy="4525963"/>
          </a:xfrm>
        </p:spPr>
        <p:txBody>
          <a:bodyPr/>
          <a:lstStyle/>
          <a:p>
            <a:r>
              <a:rPr lang="en-US" b="1" dirty="0" smtClean="0"/>
              <a:t>VERNON  T. TOLO, MD</a:t>
            </a:r>
          </a:p>
          <a:p>
            <a:pPr lvl="1"/>
            <a:r>
              <a:rPr lang="en-US" b="1" dirty="0" smtClean="0"/>
              <a:t>JOHN C. WILSON, JR., PROFESSOR OF ORTHOPAEDICS</a:t>
            </a:r>
          </a:p>
          <a:p>
            <a:pPr lvl="2"/>
            <a:r>
              <a:rPr lang="en-US" b="1" dirty="0" smtClean="0"/>
              <a:t>KECK SCHOOL OF MEDICINE AT UNIV. OF SOUTHERN CALIFORNIA </a:t>
            </a:r>
          </a:p>
          <a:p>
            <a:pPr lvl="1"/>
            <a:r>
              <a:rPr lang="en-US" b="1" dirty="0" smtClean="0"/>
              <a:t>EMERITUS CHIEF, CHILDREN’S ORTHOPAEDIC CENTER</a:t>
            </a:r>
          </a:p>
          <a:p>
            <a:pPr lvl="2"/>
            <a:r>
              <a:rPr lang="en-US" b="1" dirty="0" smtClean="0"/>
              <a:t>CHILDREN’S HOSPITAL LOS ANGELES</a:t>
            </a:r>
          </a:p>
          <a:p>
            <a:pPr lvl="2"/>
            <a:r>
              <a:rPr lang="en-US" b="1" dirty="0" smtClean="0"/>
              <a:t>CHIEF FOR 22 YEARS</a:t>
            </a:r>
          </a:p>
          <a:p>
            <a:pPr lvl="1"/>
            <a:r>
              <a:rPr lang="en-US" b="1" dirty="0" smtClean="0"/>
              <a:t>DEPUTY EDITOR FOR PEDIATRIC MANUSCRIPTS, JBJS</a:t>
            </a:r>
          </a:p>
          <a:p>
            <a:pPr lvl="2"/>
            <a:r>
              <a:rPr lang="en-US" b="1" dirty="0" smtClean="0"/>
              <a:t>FOR 6 YEARS</a:t>
            </a:r>
          </a:p>
          <a:p>
            <a:pPr lvl="1"/>
            <a:r>
              <a:rPr lang="en-US" b="1" dirty="0" smtClean="0"/>
              <a:t>EDITOR-IN-CHIEF, JBJS FOR 4+ YEARS</a:t>
            </a:r>
            <a:endParaRPr lang="en-US" b="1" dirty="0"/>
          </a:p>
        </p:txBody>
      </p:sp>
      <p:sp>
        <p:nvSpPr>
          <p:cNvPr id="4" name="Footer Placeholder 3"/>
          <p:cNvSpPr>
            <a:spLocks noGrp="1"/>
          </p:cNvSpPr>
          <p:nvPr>
            <p:ph type="ftr" sz="quarter" idx="11"/>
          </p:nvPr>
        </p:nvSpPr>
        <p:spPr/>
        <p:txBody>
          <a:bodyPr/>
          <a:lstStyle/>
          <a:p>
            <a:endParaRPr lang="en-US"/>
          </a:p>
        </p:txBody>
      </p:sp>
      <p:pic>
        <p:nvPicPr>
          <p:cNvPr id="5"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495800"/>
            <a:ext cx="3200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67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H:\TALKS\JBJS Review Process\Discoid Meniscus CONS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888" y="0"/>
            <a:ext cx="5649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H:\TALKS\JBJS Review Process\Discoid Meniscus 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5264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p:cNvSpPr txBox="1">
            <a:spLocks noChangeArrowheads="1"/>
          </p:cNvSpPr>
          <p:nvPr/>
        </p:nvSpPr>
        <p:spPr bwMode="auto">
          <a:xfrm>
            <a:off x="149225" y="2819400"/>
            <a:ext cx="328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en-US" sz="1600">
                <a:solidFill>
                  <a:schemeClr val="tx2"/>
                </a:solidFill>
              </a:rPr>
              <a:t>JBJS 2013;95:2008-2014</a:t>
            </a:r>
          </a:p>
        </p:txBody>
      </p:sp>
      <p:sp>
        <p:nvSpPr>
          <p:cNvPr id="25605" name="TextBox 4"/>
          <p:cNvSpPr txBox="1">
            <a:spLocks noChangeArrowheads="1"/>
          </p:cNvSpPr>
          <p:nvPr/>
        </p:nvSpPr>
        <p:spPr bwMode="auto">
          <a:xfrm>
            <a:off x="228600" y="4343400"/>
            <a:ext cx="28987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l">
              <a:buFont typeface="Arial" charset="0"/>
              <a:buChar char="•"/>
            </a:pPr>
            <a:r>
              <a:rPr lang="en-US" sz="2000" b="0"/>
              <a:t>Example of a CONSORT diagram in a retrospective, case-control study</a:t>
            </a:r>
          </a:p>
          <a:p>
            <a:pPr algn="l">
              <a:buFont typeface="Arial" charset="0"/>
              <a:buChar char="•"/>
            </a:pPr>
            <a:endParaRPr lang="en-US" sz="2000" b="0"/>
          </a:p>
        </p:txBody>
      </p:sp>
    </p:spTree>
    <p:extLst>
      <p:ext uri="{BB962C8B-B14F-4D97-AF65-F5344CB8AC3E}">
        <p14:creationId xmlns:p14="http://schemas.microsoft.com/office/powerpoint/2010/main" val="204489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152400"/>
            <a:ext cx="8115300" cy="635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94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0" y="1600200"/>
            <a:ext cx="9144000" cy="4525963"/>
          </a:xfrm>
        </p:spPr>
        <p:txBody>
          <a:bodyPr/>
          <a:lstStyle/>
          <a:p>
            <a:endParaRPr lang="en-US" b="1" dirty="0" smtClean="0"/>
          </a:p>
          <a:p>
            <a:r>
              <a:rPr lang="en-US" b="1" dirty="0" smtClean="0"/>
              <a:t>BASIC SCIENCE ARTICLES</a:t>
            </a:r>
          </a:p>
          <a:p>
            <a:pPr lvl="1"/>
            <a:r>
              <a:rPr lang="en-US" b="1" dirty="0" smtClean="0"/>
              <a:t>MAINLY BIOMECHANICS AND ANIMAL STUDIES</a:t>
            </a:r>
          </a:p>
          <a:p>
            <a:pPr lvl="1"/>
            <a:r>
              <a:rPr lang="en-US" b="1" i="1" dirty="0" smtClean="0"/>
              <a:t>IN VIVO </a:t>
            </a:r>
            <a:r>
              <a:rPr lang="en-US" b="1" dirty="0" smtClean="0"/>
              <a:t>STUDIES PREFERRED TO </a:t>
            </a:r>
            <a:r>
              <a:rPr lang="en-US" b="1" i="1" dirty="0" smtClean="0"/>
              <a:t>IN VITRO </a:t>
            </a:r>
            <a:r>
              <a:rPr lang="en-US" b="1" dirty="0" smtClean="0"/>
              <a:t>STUDIES</a:t>
            </a:r>
          </a:p>
          <a:p>
            <a:pPr lvl="1"/>
            <a:endParaRPr lang="en-US" b="1" dirty="0" smtClean="0"/>
          </a:p>
          <a:p>
            <a:r>
              <a:rPr lang="en-US" b="1" dirty="0" smtClean="0"/>
              <a:t>META-ANALYSIS/SYSTEMATIC  LIT REVIEW</a:t>
            </a:r>
          </a:p>
          <a:p>
            <a:pPr lvl="1"/>
            <a:r>
              <a:rPr lang="en-US" b="1" dirty="0" smtClean="0"/>
              <a:t>POPULAR ARTICLE TYPE OVER PAST FEW YEARS</a:t>
            </a:r>
          </a:p>
          <a:p>
            <a:pPr lvl="1"/>
            <a:r>
              <a:rPr lang="en-US" b="1" dirty="0" smtClean="0"/>
              <a:t>CONFIRM TO </a:t>
            </a:r>
            <a:r>
              <a:rPr lang="en-US" b="1" u="sng" dirty="0" smtClean="0"/>
              <a:t>PRISMA </a:t>
            </a:r>
            <a:r>
              <a:rPr lang="en-US" b="1" dirty="0" smtClean="0"/>
              <a:t> STATEMENT CRITERIA</a:t>
            </a:r>
            <a:endParaRPr lang="en-US" b="1" u="sng" dirty="0" smtClean="0"/>
          </a:p>
          <a:p>
            <a:pPr lvl="1"/>
            <a:r>
              <a:rPr lang="en-US" b="1" dirty="0" smtClean="0"/>
              <a:t>IN JBJS, META-ANALYSIS REQUIRES ALL LEVEL 1 AND 2 STUDIES</a:t>
            </a:r>
          </a:p>
          <a:p>
            <a:pPr lvl="1"/>
            <a:r>
              <a:rPr lang="en-US" b="1" dirty="0" smtClean="0"/>
              <a:t>SYSTEMATIC LITERATURE REVIEW IF LEVEL 3 OR 4 STUDIES TOO</a:t>
            </a:r>
          </a:p>
          <a:p>
            <a:pPr lvl="1"/>
            <a:r>
              <a:rPr lang="en-US" b="1" dirty="0" smtClean="0"/>
              <a:t>VALUE OF REVIEW = STUDY LEVEL OF EVIDENCE REVIEWED</a:t>
            </a:r>
          </a:p>
          <a:p>
            <a:pPr lvl="2"/>
            <a:r>
              <a:rPr lang="en-US" b="1" dirty="0" smtClean="0"/>
              <a:t>IN ORTHOPAEDICS, MOST PUBLISHED STUDIES WITH LOW EVIDENCE</a:t>
            </a:r>
            <a:endParaRPr lang="en-US" b="1"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8965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0" y="1600200"/>
            <a:ext cx="9144000" cy="4876800"/>
          </a:xfrm>
        </p:spPr>
        <p:txBody>
          <a:bodyPr/>
          <a:lstStyle/>
          <a:p>
            <a:r>
              <a:rPr lang="en-US" b="1" dirty="0" smtClean="0"/>
              <a:t>TOPICS IN TRAINING</a:t>
            </a:r>
          </a:p>
          <a:p>
            <a:pPr lvl="1"/>
            <a:r>
              <a:rPr lang="en-US" b="1" dirty="0" smtClean="0"/>
              <a:t>REPORTS EFFECTIVE NEW METHODS OF TEACHING/TRAINING</a:t>
            </a:r>
          </a:p>
          <a:p>
            <a:pPr lvl="1"/>
            <a:r>
              <a:rPr lang="en-US" b="1" dirty="0" smtClean="0"/>
              <a:t>QUESTIONAIRE STUDIES USUALLY NEED &gt;40% RESPONSE RATE</a:t>
            </a:r>
          </a:p>
          <a:p>
            <a:pPr lvl="1"/>
            <a:endParaRPr lang="en-US" b="1" dirty="0" smtClean="0"/>
          </a:p>
          <a:p>
            <a:r>
              <a:rPr lang="en-US" b="1" dirty="0" smtClean="0"/>
              <a:t>ORTHOPAEDIC FORUM</a:t>
            </a:r>
          </a:p>
          <a:p>
            <a:pPr lvl="1"/>
            <a:r>
              <a:rPr lang="en-US" b="1" dirty="0" smtClean="0"/>
              <a:t>WIDE VARIETY OF TOPICS </a:t>
            </a:r>
          </a:p>
          <a:p>
            <a:pPr lvl="1"/>
            <a:r>
              <a:rPr lang="en-US" b="1" dirty="0" smtClean="0"/>
              <a:t>LESS SCIENTIFIC STUDY BUT REQUIRES GOOD STUDY DESIGN</a:t>
            </a:r>
          </a:p>
          <a:p>
            <a:pPr lvl="1"/>
            <a:endParaRPr lang="en-US" b="1" dirty="0" smtClean="0"/>
          </a:p>
          <a:p>
            <a:r>
              <a:rPr lang="en-US" b="1" dirty="0" smtClean="0"/>
              <a:t>CURRENT CONCEPTS REVIEW</a:t>
            </a:r>
          </a:p>
          <a:p>
            <a:pPr lvl="1"/>
            <a:r>
              <a:rPr lang="en-US" b="1" dirty="0" smtClean="0"/>
              <a:t>REVIEW ARTICLE</a:t>
            </a:r>
          </a:p>
          <a:p>
            <a:pPr lvl="1"/>
            <a:r>
              <a:rPr lang="en-US" b="1" dirty="0" smtClean="0"/>
              <a:t>AUTHORS SUBMIT A TOPIC IDEA TO DEPUTY EDITOR</a:t>
            </a:r>
          </a:p>
          <a:p>
            <a:pPr lvl="2"/>
            <a:r>
              <a:rPr lang="en-US" b="1" dirty="0" smtClean="0"/>
              <a:t>REVIEW ARTICLES NOT FOLLOWING THIS PROCESS NOT ACCEPTED</a:t>
            </a:r>
          </a:p>
          <a:p>
            <a:pPr lvl="1"/>
            <a:r>
              <a:rPr lang="en-US" b="1" dirty="0" smtClean="0"/>
              <a:t>IF TOPIC IS ACCEPTED, MANUSCRIPT WILL BE PUBLISHED</a:t>
            </a:r>
            <a:endParaRPr lang="en-US" b="1"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31395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76200" y="1600200"/>
            <a:ext cx="8915400" cy="4525963"/>
          </a:xfrm>
        </p:spPr>
        <p:txBody>
          <a:bodyPr>
            <a:normAutofit lnSpcReduction="10000"/>
          </a:bodyPr>
          <a:lstStyle/>
          <a:p>
            <a:endParaRPr lang="en-US" b="1" dirty="0" smtClean="0"/>
          </a:p>
          <a:p>
            <a:r>
              <a:rPr lang="en-US" b="1" dirty="0" smtClean="0"/>
              <a:t>NEEDED </a:t>
            </a:r>
            <a:r>
              <a:rPr lang="en-US" b="1" u="sng" dirty="0" smtClean="0"/>
              <a:t>BEFORE</a:t>
            </a:r>
            <a:r>
              <a:rPr lang="en-US" b="1" dirty="0" smtClean="0"/>
              <a:t> YOU START YOUR RESEARCH</a:t>
            </a:r>
          </a:p>
          <a:p>
            <a:pPr lvl="1"/>
            <a:endParaRPr lang="en-US" b="1" dirty="0" smtClean="0"/>
          </a:p>
          <a:p>
            <a:pPr lvl="1"/>
            <a:r>
              <a:rPr lang="en-US" b="1" dirty="0" smtClean="0"/>
              <a:t>SELECT APPROPRIATE RESEARCH TOPIC</a:t>
            </a:r>
          </a:p>
          <a:p>
            <a:pPr lvl="2"/>
            <a:r>
              <a:rPr lang="en-US" b="1" dirty="0" smtClean="0"/>
              <a:t>RESULTS NEED TO BE OF INTEREST TO OTHERS</a:t>
            </a:r>
          </a:p>
          <a:p>
            <a:pPr lvl="2"/>
            <a:r>
              <a:rPr lang="en-US" b="1" dirty="0" smtClean="0"/>
              <a:t>STATE HYPOTHESIS</a:t>
            </a:r>
          </a:p>
          <a:p>
            <a:pPr lvl="3"/>
            <a:r>
              <a:rPr lang="en-US" b="1" dirty="0" smtClean="0"/>
              <a:t>BEST IF </a:t>
            </a:r>
            <a:r>
              <a:rPr lang="en-US" b="1" u="sng" dirty="0" smtClean="0"/>
              <a:t>ONE</a:t>
            </a:r>
            <a:r>
              <a:rPr lang="en-US" b="1" dirty="0" smtClean="0"/>
              <a:t> HYPOTHESIS IS TESTED, NOT MULTIPLE HYPOTHESES </a:t>
            </a:r>
          </a:p>
          <a:p>
            <a:pPr lvl="1"/>
            <a:endParaRPr lang="en-US" b="1" dirty="0" smtClean="0"/>
          </a:p>
          <a:p>
            <a:pPr lvl="1"/>
            <a:r>
              <a:rPr lang="en-US" b="1" dirty="0" smtClean="0"/>
              <a:t>HAVE STUDY DESIGN ESTABLISHED</a:t>
            </a:r>
          </a:p>
          <a:p>
            <a:pPr lvl="2"/>
            <a:r>
              <a:rPr lang="en-US" b="1" dirty="0" smtClean="0"/>
              <a:t>SOLICIT ADVICE FROM METHODS/STATISTICS EXPERT PRE-STUDY</a:t>
            </a:r>
          </a:p>
          <a:p>
            <a:pPr lvl="1"/>
            <a:endParaRPr lang="en-US" b="1" dirty="0" smtClean="0"/>
          </a:p>
          <a:p>
            <a:pPr lvl="1"/>
            <a:r>
              <a:rPr lang="en-US" b="1" dirty="0" smtClean="0"/>
              <a:t>CONSULT STATISTICIAN TO KNOW PATIENT NUMBERS NEEDED</a:t>
            </a:r>
          </a:p>
          <a:p>
            <a:pPr lvl="2"/>
            <a:r>
              <a:rPr lang="en-US" b="1" dirty="0" smtClean="0"/>
              <a:t>LACK OF STATISTICAL POWER COMMON IN ORTHO STUDIES</a:t>
            </a:r>
          </a:p>
          <a:p>
            <a:pPr lvl="2"/>
            <a:r>
              <a:rPr lang="en-US" b="1" dirty="0" smtClean="0"/>
              <a:t>CHANCE OF ERRONEOUS CONCLUSION HIGHER WITH LOW POWER</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1887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0" y="1600200"/>
            <a:ext cx="9067800" cy="4525963"/>
          </a:xfrm>
        </p:spPr>
        <p:txBody>
          <a:bodyPr/>
          <a:lstStyle/>
          <a:p>
            <a:endParaRPr lang="en-US" b="1" dirty="0" smtClean="0"/>
          </a:p>
          <a:p>
            <a:r>
              <a:rPr lang="en-US" b="1" dirty="0" smtClean="0"/>
              <a:t>NEEDED </a:t>
            </a:r>
            <a:r>
              <a:rPr lang="en-US" b="1" u="sng" dirty="0"/>
              <a:t>BEFORE</a:t>
            </a:r>
            <a:r>
              <a:rPr lang="en-US" b="1" dirty="0"/>
              <a:t> YOU START YOUR RESEARCH</a:t>
            </a:r>
          </a:p>
          <a:p>
            <a:pPr lvl="1"/>
            <a:endParaRPr lang="en-US" b="1" dirty="0" smtClean="0"/>
          </a:p>
          <a:p>
            <a:pPr lvl="1"/>
            <a:r>
              <a:rPr lang="en-US" b="1" dirty="0" smtClean="0"/>
              <a:t>OBTAIN </a:t>
            </a:r>
            <a:r>
              <a:rPr lang="en-US" b="1" dirty="0"/>
              <a:t>APPROVAL FOR STUDY</a:t>
            </a:r>
          </a:p>
          <a:p>
            <a:pPr lvl="2"/>
            <a:r>
              <a:rPr lang="en-US" b="1" dirty="0"/>
              <a:t>INSTITUTIONAL REVIEW BOARD OR HOSPITAL ETHICS COMMITTEE</a:t>
            </a:r>
          </a:p>
          <a:p>
            <a:pPr lvl="2"/>
            <a:r>
              <a:rPr lang="en-US" b="1" dirty="0"/>
              <a:t>REQUIRED FOR ALL JBJS </a:t>
            </a:r>
            <a:r>
              <a:rPr lang="en-US" b="1" dirty="0" smtClean="0"/>
              <a:t>ARTICLES</a:t>
            </a:r>
          </a:p>
          <a:p>
            <a:pPr lvl="2"/>
            <a:endParaRPr lang="en-US" b="1" dirty="0"/>
          </a:p>
          <a:p>
            <a:pPr lvl="1"/>
            <a:r>
              <a:rPr lang="en-US" b="1" dirty="0"/>
              <a:t>REGISTER IF RANDOMIZED CLINICAL TRIAL</a:t>
            </a:r>
          </a:p>
          <a:p>
            <a:pPr lvl="2"/>
            <a:r>
              <a:rPr lang="en-US" b="1" dirty="0"/>
              <a:t>ESTABLISH PROTOCOL AND PRIMARY/SECONDARY OUTCOMES</a:t>
            </a:r>
          </a:p>
          <a:p>
            <a:pPr lvl="2"/>
            <a:r>
              <a:rPr lang="en-US" b="1" dirty="0"/>
              <a:t>REQUIRED BY </a:t>
            </a:r>
            <a:r>
              <a:rPr lang="en-US" b="1" dirty="0" smtClean="0"/>
              <a:t>JBJS BEFORE PUBLICATION</a:t>
            </a:r>
          </a:p>
          <a:p>
            <a:pPr lvl="3"/>
            <a:r>
              <a:rPr lang="en-US" b="1" dirty="0" smtClean="0"/>
              <a:t>REGISTRATION IMPORTANT </a:t>
            </a:r>
            <a:r>
              <a:rPr lang="en-US" b="1" u="sng" dirty="0" smtClean="0"/>
              <a:t>BEFORE</a:t>
            </a:r>
            <a:r>
              <a:rPr lang="en-US" b="1" dirty="0" smtClean="0"/>
              <a:t> STARTING RESEARCH</a:t>
            </a:r>
            <a:endParaRPr lang="en-US" b="1" dirty="0"/>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4579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3213"/>
            <a:ext cx="8229600" cy="1030287"/>
          </a:xfrm>
        </p:spPr>
        <p:txBody>
          <a:bodyPr/>
          <a:lstStyle/>
          <a:p>
            <a:r>
              <a:rPr lang="en-US" dirty="0" smtClean="0"/>
              <a:t>PUBLISHING </a:t>
            </a:r>
            <a:r>
              <a:rPr lang="en-US" dirty="0"/>
              <a:t>IN </a:t>
            </a:r>
            <a:r>
              <a:rPr lang="en-US" dirty="0" smtClean="0"/>
              <a:t>JBJS</a:t>
            </a:r>
            <a:endParaRPr lang="en-US" sz="3600" dirty="0" smtClean="0">
              <a:latin typeface="Trebuchet MS" pitchFamily="34" charset="0"/>
              <a:ea typeface="ＭＳ Ｐゴシック" pitchFamily="34" charset="-128"/>
              <a:cs typeface="Trebuchet MS" pitchFamily="34" charset="0"/>
            </a:endParaRPr>
          </a:p>
        </p:txBody>
      </p:sp>
      <p:sp>
        <p:nvSpPr>
          <p:cNvPr id="18435" name="Content Placeholder 2"/>
          <p:cNvSpPr>
            <a:spLocks noGrp="1"/>
          </p:cNvSpPr>
          <p:nvPr>
            <p:ph idx="1"/>
          </p:nvPr>
        </p:nvSpPr>
        <p:spPr>
          <a:xfrm>
            <a:off x="152400" y="2057400"/>
            <a:ext cx="8763000" cy="4648200"/>
          </a:xfrm>
        </p:spPr>
        <p:txBody>
          <a:bodyPr>
            <a:normAutofit fontScale="85000" lnSpcReduction="20000"/>
          </a:bodyPr>
          <a:lstStyle/>
          <a:p>
            <a:r>
              <a:rPr lang="en-US" sz="2800" b="1" u="sng" dirty="0" smtClean="0">
                <a:latin typeface="Trebuchet MS" pitchFamily="34" charset="0"/>
                <a:ea typeface="ＭＳ Ｐゴシック" pitchFamily="34" charset="-128"/>
                <a:cs typeface="Trebuchet MS" pitchFamily="34" charset="0"/>
              </a:rPr>
              <a:t>ClinicalTrials.org</a:t>
            </a:r>
            <a:r>
              <a:rPr lang="en-US" sz="2800" b="1" dirty="0" smtClean="0">
                <a:latin typeface="Trebuchet MS" pitchFamily="34" charset="0"/>
                <a:ea typeface="ＭＳ Ｐゴシック" pitchFamily="34" charset="-128"/>
                <a:cs typeface="Trebuchet MS" pitchFamily="34" charset="0"/>
              </a:rPr>
              <a:t> is most common site in USA but global</a:t>
            </a:r>
          </a:p>
          <a:p>
            <a:endParaRPr lang="en-US" sz="2800" b="1" dirty="0" smtClean="0">
              <a:latin typeface="Trebuchet MS" pitchFamily="34" charset="0"/>
              <a:ea typeface="ＭＳ Ｐゴシック" pitchFamily="34" charset="-128"/>
              <a:cs typeface="Trebuchet MS" pitchFamily="34" charset="0"/>
            </a:endParaRPr>
          </a:p>
          <a:p>
            <a:pPr lvl="1"/>
            <a:r>
              <a:rPr lang="en-US" sz="2000" b="1" dirty="0" smtClean="0">
                <a:latin typeface="Trebuchet MS" pitchFamily="34" charset="0"/>
                <a:ea typeface="ＭＳ Ｐゴシック" pitchFamily="34" charset="-128"/>
                <a:cs typeface="Trebuchet MS" pitchFamily="34" charset="0"/>
              </a:rPr>
              <a:t>Registration of clinical trials</a:t>
            </a:r>
          </a:p>
          <a:p>
            <a:pPr lvl="1"/>
            <a:r>
              <a:rPr lang="en-US" sz="2000" b="1" dirty="0" smtClean="0">
                <a:latin typeface="Trebuchet MS" pitchFamily="34" charset="0"/>
                <a:ea typeface="ＭＳ Ｐゴシック" pitchFamily="34" charset="-128"/>
                <a:cs typeface="Trebuchet MS" pitchFamily="34" charset="0"/>
              </a:rPr>
              <a:t> </a:t>
            </a:r>
          </a:p>
          <a:p>
            <a:pPr lvl="1"/>
            <a:r>
              <a:rPr lang="en-US" sz="2000" b="1" dirty="0" smtClean="0">
                <a:latin typeface="Trebuchet MS" pitchFamily="34" charset="0"/>
                <a:ea typeface="ＭＳ Ｐゴシック" pitchFamily="34" charset="-128"/>
                <a:cs typeface="Trebuchet MS" pitchFamily="34" charset="0"/>
              </a:rPr>
              <a:t>To assure that all patients entered in trial with same protocol</a:t>
            </a:r>
          </a:p>
          <a:p>
            <a:pPr lvl="2"/>
            <a:r>
              <a:rPr lang="en-US" sz="1600" b="1" dirty="0" smtClean="0">
                <a:latin typeface="Trebuchet MS" pitchFamily="34" charset="0"/>
                <a:ea typeface="ＭＳ Ｐゴシック" pitchFamily="34" charset="-128"/>
                <a:cs typeface="Trebuchet MS" pitchFamily="34" charset="0"/>
              </a:rPr>
              <a:t>Can change entry criteria and variables mid-study if not registered at start</a:t>
            </a:r>
          </a:p>
          <a:p>
            <a:pPr lvl="2"/>
            <a:r>
              <a:rPr lang="en-US" sz="1600" b="1" dirty="0" smtClean="0">
                <a:latin typeface="Trebuchet MS" pitchFamily="34" charset="0"/>
                <a:ea typeface="ＭＳ Ｐゴシック" pitchFamily="34" charset="-128"/>
                <a:cs typeface="Trebuchet MS" pitchFamily="34" charset="0"/>
              </a:rPr>
              <a:t>Change may occur after initial results seen to better prove hypothesis</a:t>
            </a:r>
          </a:p>
          <a:p>
            <a:pPr lvl="2"/>
            <a:endParaRPr lang="en-US" sz="1600" b="1" dirty="0" smtClean="0">
              <a:latin typeface="Trebuchet MS" pitchFamily="34" charset="0"/>
              <a:ea typeface="ＭＳ Ｐゴシック" pitchFamily="34" charset="-128"/>
              <a:cs typeface="Trebuchet MS" pitchFamily="34" charset="0"/>
            </a:endParaRPr>
          </a:p>
          <a:p>
            <a:pPr lvl="1"/>
            <a:r>
              <a:rPr lang="en-US" sz="2000" b="1" dirty="0" smtClean="0">
                <a:latin typeface="Trebuchet MS" pitchFamily="34" charset="0"/>
                <a:ea typeface="ＭＳ Ｐゴシック" pitchFamily="34" charset="-128"/>
                <a:cs typeface="Trebuchet MS" pitchFamily="34" charset="0"/>
              </a:rPr>
              <a:t>Many journals require RCTs be registered to be published</a:t>
            </a:r>
            <a:endParaRPr lang="en-US" sz="1600" b="1" dirty="0" smtClean="0">
              <a:latin typeface="Trebuchet MS" pitchFamily="34" charset="0"/>
              <a:ea typeface="ＭＳ Ｐゴシック" pitchFamily="34" charset="-128"/>
              <a:cs typeface="Trebuchet MS" pitchFamily="34" charset="0"/>
            </a:endParaRPr>
          </a:p>
          <a:p>
            <a:pPr lvl="2"/>
            <a:endParaRPr lang="en-US" b="1" dirty="0" smtClean="0">
              <a:latin typeface="Trebuchet MS" pitchFamily="34" charset="0"/>
              <a:ea typeface="ＭＳ Ｐゴシック" pitchFamily="34" charset="-128"/>
              <a:cs typeface="Trebuchet MS" pitchFamily="34" charset="0"/>
            </a:endParaRPr>
          </a:p>
          <a:p>
            <a:pPr lvl="1"/>
            <a:r>
              <a:rPr lang="en-US" sz="2000" b="1" dirty="0" smtClean="0">
                <a:latin typeface="Trebuchet MS" pitchFamily="34" charset="0"/>
                <a:ea typeface="ＭＳ Ｐゴシック" pitchFamily="34" charset="-128"/>
                <a:cs typeface="Trebuchet MS" pitchFamily="34" charset="0"/>
              </a:rPr>
              <a:t>Problem with large % not registering before the study begins</a:t>
            </a:r>
          </a:p>
          <a:p>
            <a:endParaRPr lang="en-US" b="1" dirty="0" smtClean="0">
              <a:latin typeface="Trebuchet MS" pitchFamily="34" charset="0"/>
              <a:ea typeface="ＭＳ Ｐゴシック" pitchFamily="34" charset="-128"/>
              <a:cs typeface="Trebuchet MS" pitchFamily="34" charset="0"/>
            </a:endParaRPr>
          </a:p>
          <a:p>
            <a:pPr lvl="1"/>
            <a:r>
              <a:rPr lang="en-US" sz="1800" b="1" dirty="0" smtClean="0">
                <a:latin typeface="Trebuchet MS" pitchFamily="34" charset="0"/>
                <a:ea typeface="ＭＳ Ｐゴシック" pitchFamily="34" charset="-128"/>
                <a:cs typeface="Trebuchet MS" pitchFamily="34" charset="0"/>
              </a:rPr>
              <a:t>From 2007-2010, 48% of eligible trials registered at start</a:t>
            </a:r>
          </a:p>
          <a:p>
            <a:pPr lvl="1"/>
            <a:r>
              <a:rPr lang="en-US" sz="1800" b="1" dirty="0" smtClean="0">
                <a:latin typeface="Trebuchet MS" pitchFamily="34" charset="0"/>
                <a:ea typeface="ＭＳ Ｐゴシック" pitchFamily="34" charset="-128"/>
                <a:cs typeface="Trebuchet MS" pitchFamily="34" charset="0"/>
              </a:rPr>
              <a:t>96% less than 1000 patients, 62% less than 100 patients (low power)</a:t>
            </a:r>
          </a:p>
          <a:p>
            <a:pPr lvl="1"/>
            <a:r>
              <a:rPr lang="en-US" sz="1800" b="1" dirty="0" smtClean="0">
                <a:latin typeface="Trebuchet MS" pitchFamily="34" charset="0"/>
                <a:ea typeface="ＭＳ Ｐゴシック" pitchFamily="34" charset="-128"/>
                <a:cs typeface="Trebuchet MS" pitchFamily="34" charset="0"/>
              </a:rPr>
              <a:t>Use of DMCs (data monitoring committees) less in industry-sponsored than NIH studies  (odds ratio 0.11)</a:t>
            </a:r>
          </a:p>
          <a:p>
            <a:r>
              <a:rPr lang="en-US" sz="1800" b="1" dirty="0" smtClean="0">
                <a:latin typeface="Trebuchet MS" pitchFamily="34" charset="0"/>
                <a:ea typeface="ＭＳ Ｐゴシック" pitchFamily="34" charset="-128"/>
                <a:cs typeface="Trebuchet MS" pitchFamily="34" charset="0"/>
              </a:rPr>
              <a:t>                                       </a:t>
            </a:r>
            <a:r>
              <a:rPr lang="en-US" sz="1600" b="1" i="1" dirty="0" err="1" smtClean="0">
                <a:latin typeface="Trebuchet MS" pitchFamily="34" charset="0"/>
                <a:ea typeface="ＭＳ Ｐゴシック" pitchFamily="34" charset="-128"/>
                <a:cs typeface="Trebuchet MS" pitchFamily="34" charset="0"/>
              </a:rPr>
              <a:t>Califf</a:t>
            </a:r>
            <a:r>
              <a:rPr lang="en-US" sz="1600" b="1" i="1" dirty="0" smtClean="0">
                <a:latin typeface="Trebuchet MS" pitchFamily="34" charset="0"/>
                <a:ea typeface="ＭＳ Ｐゴシック" pitchFamily="34" charset="-128"/>
                <a:cs typeface="Trebuchet MS" pitchFamily="34" charset="0"/>
              </a:rPr>
              <a:t> et al., JAMA, 2012</a:t>
            </a:r>
          </a:p>
          <a:p>
            <a:endParaRPr lang="en-US" dirty="0" smtClean="0">
              <a:latin typeface="Trebuchet MS" pitchFamily="34" charset="0"/>
              <a:ea typeface="ＭＳ Ｐゴシック" pitchFamily="34" charset="-128"/>
              <a:cs typeface="Trebuchet MS" pitchFamily="34" charset="0"/>
            </a:endParaRP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4535AF5-D703-44AA-8EAB-D4997F12C899}" type="slidenum">
              <a:rPr lang="en-US" smtClean="0">
                <a:solidFill>
                  <a:srgbClr val="FFFFFF"/>
                </a:solidFill>
                <a:latin typeface="Trebuchet MS" pitchFamily="34" charset="0"/>
              </a:rPr>
              <a:pPr eaLnBrk="1" hangingPunct="1"/>
              <a:t>16</a:t>
            </a:fld>
            <a:endParaRPr lang="en-US" smtClean="0">
              <a:solidFill>
                <a:srgbClr val="FFFFFF"/>
              </a:solidFill>
              <a:latin typeface="Trebuchet MS" pitchFamily="34" charset="0"/>
            </a:endParaRPr>
          </a:p>
        </p:txBody>
      </p:sp>
    </p:spTree>
    <p:extLst>
      <p:ext uri="{BB962C8B-B14F-4D97-AF65-F5344CB8AC3E}">
        <p14:creationId xmlns:p14="http://schemas.microsoft.com/office/powerpoint/2010/main" val="625345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0" y="1600200"/>
            <a:ext cx="9220200" cy="4953000"/>
          </a:xfrm>
        </p:spPr>
        <p:txBody>
          <a:bodyPr>
            <a:normAutofit lnSpcReduction="10000"/>
          </a:bodyPr>
          <a:lstStyle/>
          <a:p>
            <a:r>
              <a:rPr lang="en-US" b="1" dirty="0" smtClean="0"/>
              <a:t>MANUSCRIPT PREPARATION</a:t>
            </a:r>
          </a:p>
          <a:p>
            <a:pPr lvl="1"/>
            <a:r>
              <a:rPr lang="en-US" b="1" dirty="0" smtClean="0"/>
              <a:t>CAREFULLY  READ INSTRUCTIONS FOR AUTHORS</a:t>
            </a:r>
          </a:p>
          <a:p>
            <a:pPr lvl="2"/>
            <a:r>
              <a:rPr lang="en-US" b="1" dirty="0" smtClean="0"/>
              <a:t>DIFFERS FROM ONE JOURNAL TO ANOTHER</a:t>
            </a:r>
          </a:p>
          <a:p>
            <a:pPr lvl="2"/>
            <a:r>
              <a:rPr lang="en-US" b="1" dirty="0" smtClean="0"/>
              <a:t>SELECT WHICH JOURNAL YOU WILL SUBMIT MANUSCRIPT TO EARLY</a:t>
            </a:r>
          </a:p>
          <a:p>
            <a:pPr lvl="2"/>
            <a:r>
              <a:rPr lang="en-US" b="1" dirty="0" smtClean="0"/>
              <a:t>KNOW INSTRUCTIONS FOR MANUSCRIPT WHEN STARTING RESEARCH</a:t>
            </a:r>
          </a:p>
          <a:p>
            <a:pPr lvl="2"/>
            <a:endParaRPr lang="en-US" b="1" dirty="0" smtClean="0"/>
          </a:p>
          <a:p>
            <a:pPr lvl="1"/>
            <a:r>
              <a:rPr lang="en-US" b="1" dirty="0" smtClean="0"/>
              <a:t>OUTLINE FULL STRUCTURE OF ARTICLE BEFORE START</a:t>
            </a:r>
          </a:p>
          <a:p>
            <a:pPr lvl="1"/>
            <a:endParaRPr lang="en-US" b="1" dirty="0" smtClean="0"/>
          </a:p>
          <a:p>
            <a:pPr lvl="1"/>
            <a:r>
              <a:rPr lang="en-US" b="1" dirty="0" smtClean="0"/>
              <a:t>SINGLE PARAGRAPH FOR SINGLE SUBJECT</a:t>
            </a:r>
          </a:p>
          <a:p>
            <a:pPr lvl="1"/>
            <a:endParaRPr lang="en-US" b="1" dirty="0" smtClean="0"/>
          </a:p>
          <a:p>
            <a:pPr lvl="1"/>
            <a:r>
              <a:rPr lang="en-US" b="1" dirty="0" smtClean="0"/>
              <a:t>SIMPLE AND CONCISE LANGUAGE</a:t>
            </a:r>
          </a:p>
          <a:p>
            <a:pPr lvl="2"/>
            <a:r>
              <a:rPr lang="en-US" b="1" dirty="0" smtClean="0"/>
              <a:t>JBJS WITH 3500 WORD LIMIT, WILL DROP TO 3200 THIS YEAR</a:t>
            </a:r>
          </a:p>
          <a:p>
            <a:pPr lvl="3"/>
            <a:r>
              <a:rPr lang="en-US" b="1" dirty="0" smtClean="0"/>
              <a:t>WORD COUNT DOES NOT INCLUDE REFERENCES AND FIG. LEGENDS</a:t>
            </a:r>
          </a:p>
          <a:p>
            <a:pPr lvl="2"/>
            <a:endParaRPr lang="en-US" b="1" dirty="0" smtClean="0"/>
          </a:p>
          <a:p>
            <a:pPr lvl="1"/>
            <a:r>
              <a:rPr lang="en-US" b="1" dirty="0" smtClean="0"/>
              <a:t>READ AND CITE PRIMARY SOURCE</a:t>
            </a:r>
          </a:p>
          <a:p>
            <a:pPr lvl="2"/>
            <a:r>
              <a:rPr lang="en-US" b="1" dirty="0" smtClean="0"/>
              <a:t>DO NOT RELY ON REVIEW ARTICLE AS SOURCE</a:t>
            </a:r>
          </a:p>
          <a:p>
            <a:pPr lvl="1"/>
            <a:endParaRPr lang="en-US" b="1"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9305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PUBLISHING IN JBJS</a:t>
            </a:r>
            <a:endParaRPr lang="en-US" sz="3600" dirty="0" smtClean="0">
              <a:latin typeface="Trebuchet MS" pitchFamily="34" charset="0"/>
              <a:ea typeface="ＭＳ Ｐゴシック" pitchFamily="34" charset="-128"/>
              <a:cs typeface="Trebuchet MS" pitchFamily="34" charset="0"/>
            </a:endParaRPr>
          </a:p>
        </p:txBody>
      </p:sp>
      <p:sp>
        <p:nvSpPr>
          <p:cNvPr id="30723" name="Content Placeholder 2"/>
          <p:cNvSpPr>
            <a:spLocks noGrp="1"/>
          </p:cNvSpPr>
          <p:nvPr>
            <p:ph idx="1"/>
          </p:nvPr>
        </p:nvSpPr>
        <p:spPr>
          <a:xfrm>
            <a:off x="76200" y="1447800"/>
            <a:ext cx="8686800" cy="5410200"/>
          </a:xfrm>
        </p:spPr>
        <p:txBody>
          <a:bodyPr/>
          <a:lstStyle/>
          <a:p>
            <a:pPr>
              <a:defRPr/>
            </a:pPr>
            <a:r>
              <a:rPr lang="en-US" sz="2800" b="1" dirty="0" smtClean="0">
                <a:latin typeface="Trebuchet MS" pitchFamily="34" charset="0"/>
                <a:ea typeface="ＭＳ Ｐゴシック" pitchFamily="34" charset="-128"/>
                <a:cs typeface="Trebuchet MS" pitchFamily="34" charset="0"/>
              </a:rPr>
              <a:t>REFERENCE ACCURACY IMPORTANT</a:t>
            </a:r>
          </a:p>
          <a:p>
            <a:pPr lvl="1">
              <a:defRPr/>
            </a:pPr>
            <a:r>
              <a:rPr lang="en-US" sz="2400" b="1" dirty="0" smtClean="0">
                <a:latin typeface="Trebuchet MS" pitchFamily="34" charset="0"/>
                <a:ea typeface="ＭＳ Ｐゴシック" pitchFamily="34" charset="-128"/>
                <a:cs typeface="Trebuchet MS" pitchFamily="34" charset="0"/>
              </a:rPr>
              <a:t>CITATION OR QUOTATION ERRORS</a:t>
            </a:r>
          </a:p>
          <a:p>
            <a:pPr lvl="2">
              <a:defRPr/>
            </a:pPr>
            <a:r>
              <a:rPr lang="en-US" sz="2000" b="1" dirty="0" smtClean="0">
                <a:latin typeface="Trebuchet MS" pitchFamily="34" charset="0"/>
                <a:ea typeface="ＭＳ Ｐゴシック" pitchFamily="34" charset="-128"/>
                <a:cs typeface="Trebuchet MS" pitchFamily="34" charset="0"/>
              </a:rPr>
              <a:t>200 REFERENCES IN 20 ARTICLES IN 4 JOURNALS EVALUATED</a:t>
            </a:r>
          </a:p>
          <a:p>
            <a:pPr lvl="2">
              <a:defRPr/>
            </a:pPr>
            <a:endParaRPr lang="en-US" sz="2000" b="1" dirty="0" smtClean="0">
              <a:latin typeface="Trebuchet MS" pitchFamily="34" charset="0"/>
              <a:ea typeface="ＭＳ Ｐゴシック" pitchFamily="34" charset="-128"/>
              <a:cs typeface="Trebuchet MS" pitchFamily="34" charset="0"/>
            </a:endParaRPr>
          </a:p>
          <a:p>
            <a:pPr lvl="2">
              <a:defRPr/>
            </a:pPr>
            <a:r>
              <a:rPr lang="en-US" sz="2000" b="1" u="sng" dirty="0" smtClean="0">
                <a:latin typeface="Trebuchet MS" pitchFamily="34" charset="0"/>
                <a:ea typeface="ＭＳ Ｐゴシック" pitchFamily="34" charset="-128"/>
                <a:cs typeface="Trebuchet MS" pitchFamily="34" charset="0"/>
              </a:rPr>
              <a:t>CITATION ERROR = 26%</a:t>
            </a:r>
          </a:p>
          <a:p>
            <a:pPr lvl="3">
              <a:defRPr/>
            </a:pPr>
            <a:r>
              <a:rPr lang="en-US" sz="1600" b="1" dirty="0" smtClean="0">
                <a:latin typeface="Trebuchet MS" pitchFamily="34" charset="0"/>
                <a:ea typeface="ＭＳ Ｐゴシック" pitchFamily="34" charset="-128"/>
                <a:cs typeface="Trebuchet MS" pitchFamily="34" charset="0"/>
              </a:rPr>
              <a:t>ONLY 4 NOT RETRIEVED FROM PUBMED, USUALLY MINOR</a:t>
            </a:r>
          </a:p>
          <a:p>
            <a:pPr lvl="2">
              <a:defRPr/>
            </a:pPr>
            <a:r>
              <a:rPr lang="en-US" sz="2000" b="1" dirty="0" smtClean="0">
                <a:latin typeface="Trebuchet MS" pitchFamily="34" charset="0"/>
                <a:ea typeface="ＭＳ Ｐゴシック" pitchFamily="34" charset="-128"/>
                <a:cs typeface="Trebuchet MS" pitchFamily="34" charset="0"/>
              </a:rPr>
              <a:t>IMPACT FACTOR AND ERROR RATE INVERSELY RELATED</a:t>
            </a:r>
          </a:p>
          <a:p>
            <a:pPr marL="914400" lvl="2" indent="0">
              <a:buNone/>
              <a:defRPr/>
            </a:pPr>
            <a:r>
              <a:rPr lang="en-US" sz="2000" b="1" dirty="0" smtClean="0">
                <a:latin typeface="Trebuchet MS" pitchFamily="34" charset="0"/>
                <a:ea typeface="ＭＳ Ｐゴシック" pitchFamily="34" charset="-128"/>
                <a:cs typeface="Trebuchet MS" pitchFamily="34" charset="0"/>
              </a:rPr>
              <a:t> </a:t>
            </a:r>
          </a:p>
          <a:p>
            <a:pPr lvl="2">
              <a:defRPr/>
            </a:pPr>
            <a:r>
              <a:rPr lang="en-US" sz="2000" b="1" u="sng" dirty="0" smtClean="0">
                <a:latin typeface="Trebuchet MS" pitchFamily="34" charset="0"/>
                <a:ea typeface="ＭＳ Ｐゴシック" pitchFamily="34" charset="-128"/>
                <a:cs typeface="Trebuchet MS" pitchFamily="34" charset="0"/>
              </a:rPr>
              <a:t>QUOTATION ERROR RATE = 38%</a:t>
            </a:r>
          </a:p>
          <a:p>
            <a:pPr lvl="3">
              <a:defRPr/>
            </a:pPr>
            <a:r>
              <a:rPr lang="en-US" sz="1600" b="1" dirty="0" smtClean="0">
                <a:latin typeface="Trebuchet MS" pitchFamily="34" charset="0"/>
                <a:ea typeface="ＭＳ Ｐゴシック" pitchFamily="34" charset="-128"/>
                <a:cs typeface="Trebuchet MS" pitchFamily="34" charset="0"/>
              </a:rPr>
              <a:t>SIMILAR TO OTHER MED JOURNALS</a:t>
            </a:r>
          </a:p>
          <a:p>
            <a:pPr marL="1371600" lvl="3" indent="0">
              <a:buFont typeface="Arial" charset="0"/>
              <a:buNone/>
              <a:defRPr/>
            </a:pPr>
            <a:r>
              <a:rPr lang="en-US" sz="1600" b="1" i="1" dirty="0">
                <a:latin typeface="Trebuchet MS" pitchFamily="34" charset="0"/>
                <a:ea typeface="ＭＳ Ｐゴシック" pitchFamily="34" charset="-128"/>
                <a:cs typeface="Trebuchet MS" pitchFamily="34" charset="0"/>
              </a:rPr>
              <a:t> </a:t>
            </a:r>
            <a:r>
              <a:rPr lang="en-US" sz="1600" b="1" i="1" dirty="0" smtClean="0">
                <a:latin typeface="Trebuchet MS" pitchFamily="34" charset="0"/>
                <a:ea typeface="ＭＳ Ｐゴシック" pitchFamily="34" charset="-128"/>
                <a:cs typeface="Trebuchet MS" pitchFamily="34" charset="0"/>
              </a:rPr>
              <a:t>                                             Davids, et al., JBJS 2010</a:t>
            </a:r>
          </a:p>
          <a:p>
            <a:pPr marL="1371600" lvl="3" indent="0">
              <a:buFont typeface="Arial" charset="0"/>
              <a:buNone/>
              <a:defRPr/>
            </a:pPr>
            <a:endParaRPr lang="en-US" sz="1600" b="1" i="1" dirty="0" smtClean="0">
              <a:latin typeface="Trebuchet MS" pitchFamily="34" charset="0"/>
              <a:ea typeface="ＭＳ Ｐゴシック" pitchFamily="34" charset="-128"/>
              <a:cs typeface="Trebuchet MS" pitchFamily="34" charset="0"/>
            </a:endParaRPr>
          </a:p>
          <a:p>
            <a:pPr lvl="2">
              <a:defRPr/>
            </a:pPr>
            <a:r>
              <a:rPr lang="en-US" sz="2000" b="1" dirty="0" smtClean="0">
                <a:latin typeface="Trebuchet MS" pitchFamily="34" charset="0"/>
                <a:ea typeface="ＭＳ Ｐゴシック" pitchFamily="34" charset="-128"/>
                <a:cs typeface="Trebuchet MS" pitchFamily="34" charset="0"/>
              </a:rPr>
              <a:t>REFERENCE ACCURACY RESPONSIBILITY OF AUTHOR </a:t>
            </a:r>
          </a:p>
          <a:p>
            <a:pPr lvl="2">
              <a:defRPr/>
            </a:pPr>
            <a:r>
              <a:rPr lang="en-US" sz="2000" b="1" u="sng" dirty="0" smtClean="0">
                <a:latin typeface="Trebuchet MS" pitchFamily="34" charset="0"/>
                <a:ea typeface="ＭＳ Ｐゴシック" pitchFamily="34" charset="-128"/>
                <a:cs typeface="Trebuchet MS" pitchFamily="34" charset="0"/>
              </a:rPr>
              <a:t>USE ONLY REFERENCES FROM PRIMARY SOURCE</a:t>
            </a:r>
            <a:endParaRPr lang="en-US" b="1" u="sng" dirty="0" smtClean="0">
              <a:latin typeface="Trebuchet MS" pitchFamily="34" charset="0"/>
              <a:ea typeface="ＭＳ Ｐゴシック" pitchFamily="34" charset="-128"/>
              <a:cs typeface="Trebuchet MS" pitchFamily="34" charset="0"/>
            </a:endParaRPr>
          </a:p>
          <a:p>
            <a:pPr>
              <a:defRPr/>
            </a:pPr>
            <a:endParaRPr lang="en-US" b="1" dirty="0" smtClean="0">
              <a:latin typeface="Trebuchet MS" pitchFamily="34" charset="0"/>
              <a:ea typeface="ＭＳ Ｐゴシック" pitchFamily="34" charset="-128"/>
              <a:cs typeface="Trebuchet MS" pitchFamily="34" charset="0"/>
            </a:endParaRP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4CF67FA-ADF0-4490-BE28-4E970A3B1C9E}" type="slidenum">
              <a:rPr lang="en-US" smtClean="0">
                <a:solidFill>
                  <a:srgbClr val="FFFFFF"/>
                </a:solidFill>
                <a:latin typeface="Trebuchet MS" pitchFamily="34" charset="0"/>
              </a:rPr>
              <a:pPr eaLnBrk="1" hangingPunct="1"/>
              <a:t>18</a:t>
            </a:fld>
            <a:endParaRPr lang="en-US" smtClean="0">
              <a:solidFill>
                <a:srgbClr val="FFFFFF"/>
              </a:solidFill>
              <a:latin typeface="Trebuchet MS" pitchFamily="34" charset="0"/>
            </a:endParaRPr>
          </a:p>
        </p:txBody>
      </p:sp>
    </p:spTree>
    <p:extLst>
      <p:ext uri="{BB962C8B-B14F-4D97-AF65-F5344CB8AC3E}">
        <p14:creationId xmlns:p14="http://schemas.microsoft.com/office/powerpoint/2010/main" val="3697884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p:txBody>
          <a:bodyPr/>
          <a:lstStyle/>
          <a:p>
            <a:endParaRPr lang="en-US" b="1" dirty="0" smtClean="0"/>
          </a:p>
          <a:p>
            <a:endParaRPr lang="en-US" b="1" dirty="0"/>
          </a:p>
          <a:p>
            <a:r>
              <a:rPr lang="en-US" b="1" dirty="0" smtClean="0"/>
              <a:t>MANUSCRIPT PREPARATION</a:t>
            </a:r>
          </a:p>
          <a:p>
            <a:pPr lvl="1"/>
            <a:r>
              <a:rPr lang="en-US" b="1" dirty="0" smtClean="0"/>
              <a:t>ABSTRACT MOST COMMONLY READ PART OF ARTICLE</a:t>
            </a:r>
          </a:p>
          <a:p>
            <a:pPr lvl="2"/>
            <a:r>
              <a:rPr lang="en-US" b="1" dirty="0" smtClean="0"/>
              <a:t>NO MORE THAN </a:t>
            </a:r>
            <a:r>
              <a:rPr lang="en-US" b="1" u="sng" dirty="0" smtClean="0"/>
              <a:t>325 WORDS </a:t>
            </a:r>
            <a:r>
              <a:rPr lang="en-US" b="1" dirty="0" smtClean="0"/>
              <a:t>FOR JBJS</a:t>
            </a:r>
          </a:p>
          <a:p>
            <a:pPr marL="914400" lvl="2" indent="0">
              <a:buNone/>
            </a:pPr>
            <a:endParaRPr lang="en-US" b="1" dirty="0" smtClean="0"/>
          </a:p>
          <a:p>
            <a:pPr lvl="2"/>
            <a:r>
              <a:rPr lang="en-US" b="1" dirty="0" smtClean="0"/>
              <a:t>SHORT SENTENCE OF BACKGROUND AND HYPOTHESIS</a:t>
            </a:r>
          </a:p>
          <a:p>
            <a:pPr lvl="2"/>
            <a:r>
              <a:rPr lang="en-US" b="1" dirty="0" smtClean="0"/>
              <a:t>STUDY DESIGN, PATIENT NUMBERS, HOW DATA COLLECTED</a:t>
            </a:r>
          </a:p>
          <a:p>
            <a:pPr lvl="2"/>
            <a:r>
              <a:rPr lang="en-US" b="1" dirty="0" smtClean="0"/>
              <a:t>RESULTS WITH STATISTICS</a:t>
            </a:r>
          </a:p>
          <a:p>
            <a:pPr lvl="2"/>
            <a:r>
              <a:rPr lang="en-US" b="1" dirty="0" smtClean="0"/>
              <a:t>CONCLUDE WITH BRIEF SENTENCE OF MAJOR FINDINGS</a:t>
            </a:r>
          </a:p>
          <a:p>
            <a:pPr lvl="3"/>
            <a:r>
              <a:rPr lang="en-US" b="1" dirty="0" smtClean="0"/>
              <a:t>DO NOT OVER-INTERPRET RESULTS (COMMON)</a:t>
            </a:r>
          </a:p>
          <a:p>
            <a:pPr marL="1371600" lvl="3" indent="0">
              <a:buNone/>
            </a:pPr>
            <a:endParaRPr lang="en-US" b="1" dirty="0" smtClean="0"/>
          </a:p>
          <a:p>
            <a:pPr lvl="2"/>
            <a:r>
              <a:rPr lang="en-US" b="1" dirty="0"/>
              <a:t>INCLUDE </a:t>
            </a:r>
            <a:r>
              <a:rPr lang="en-US" b="1" u="sng" dirty="0"/>
              <a:t>LEVEL OF EVIDENCE </a:t>
            </a:r>
            <a:r>
              <a:rPr lang="en-US" b="1" dirty="0"/>
              <a:t>FOR CLINICAL PAPERS</a:t>
            </a:r>
          </a:p>
          <a:p>
            <a:pPr lvl="2"/>
            <a:r>
              <a:rPr lang="en-US" b="1" dirty="0"/>
              <a:t>INCLUDE </a:t>
            </a:r>
            <a:r>
              <a:rPr lang="en-US" b="1" u="sng" dirty="0"/>
              <a:t>CLINICAL RELAVANCE </a:t>
            </a:r>
            <a:r>
              <a:rPr lang="en-US" b="1" dirty="0"/>
              <a:t>FOR BASIC SCIENCE PAPERS</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1439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8229600" cy="1143000"/>
          </a:xfrm>
        </p:spPr>
        <p:txBody>
          <a:bodyPr/>
          <a:lstStyle/>
          <a:p>
            <a:r>
              <a:rPr lang="en-US" i="1" dirty="0" smtClean="0"/>
              <a:t>The Journal of Bone</a:t>
            </a:r>
            <a:br>
              <a:rPr lang="en-US" i="1" dirty="0" smtClean="0"/>
            </a:br>
            <a:r>
              <a:rPr lang="en-US" i="1" dirty="0" smtClean="0"/>
              <a:t>&amp; Joint Surgery</a:t>
            </a:r>
            <a:endParaRPr lang="en-US" i="1" dirty="0"/>
          </a:p>
        </p:txBody>
      </p:sp>
      <p:sp>
        <p:nvSpPr>
          <p:cNvPr id="6" name="Text Box 8"/>
          <p:cNvSpPr txBox="1">
            <a:spLocks noChangeArrowheads="1"/>
          </p:cNvSpPr>
          <p:nvPr/>
        </p:nvSpPr>
        <p:spPr bwMode="auto">
          <a:xfrm>
            <a:off x="533400" y="5334000"/>
            <a:ext cx="792075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i="1" dirty="0">
                <a:solidFill>
                  <a:schemeClr val="bg1">
                    <a:lumMod val="10000"/>
                  </a:schemeClr>
                </a:solidFill>
                <a:latin typeface="+mj-lt"/>
              </a:rPr>
              <a:t>The Journal of Bone &amp; Joint Surgery</a:t>
            </a:r>
            <a:r>
              <a:rPr lang="en-US" altLang="en-US" sz="1600" dirty="0">
                <a:solidFill>
                  <a:schemeClr val="bg1">
                    <a:lumMod val="10000"/>
                  </a:schemeClr>
                </a:solidFill>
                <a:latin typeface="+mj-lt"/>
              </a:rPr>
              <a:t> has been the most valued source of information</a:t>
            </a:r>
          </a:p>
          <a:p>
            <a:r>
              <a:rPr lang="en-US" altLang="en-US" sz="1600" dirty="0">
                <a:solidFill>
                  <a:schemeClr val="bg1">
                    <a:lumMod val="10000"/>
                  </a:schemeClr>
                </a:solidFill>
                <a:latin typeface="+mj-lt"/>
              </a:rPr>
              <a:t>for orthopaedic surgeons and researchers for </a:t>
            </a:r>
            <a:r>
              <a:rPr lang="en-US" altLang="en-US" sz="1600" dirty="0" smtClean="0">
                <a:solidFill>
                  <a:schemeClr val="bg1">
                    <a:lumMod val="10000"/>
                  </a:schemeClr>
                </a:solidFill>
                <a:latin typeface="+mj-lt"/>
              </a:rPr>
              <a:t>125 years </a:t>
            </a:r>
            <a:r>
              <a:rPr lang="en-US" altLang="en-US" sz="1600" dirty="0">
                <a:solidFill>
                  <a:schemeClr val="bg1">
                    <a:lumMod val="10000"/>
                  </a:schemeClr>
                </a:solidFill>
                <a:latin typeface="+mj-lt"/>
              </a:rPr>
              <a:t>and is the gold standard</a:t>
            </a:r>
          </a:p>
          <a:p>
            <a:r>
              <a:rPr lang="en-US" altLang="en-US" sz="1600" dirty="0">
                <a:solidFill>
                  <a:schemeClr val="bg1">
                    <a:lumMod val="10000"/>
                  </a:schemeClr>
                </a:solidFill>
                <a:latin typeface="+mj-lt"/>
              </a:rPr>
              <a:t>in peer-reviewed scientific information in the field.  A core </a:t>
            </a:r>
            <a:r>
              <a:rPr lang="en-US" altLang="en-US" sz="1600" dirty="0" smtClean="0">
                <a:solidFill>
                  <a:schemeClr val="bg1">
                    <a:lumMod val="10000"/>
                  </a:schemeClr>
                </a:solidFill>
                <a:latin typeface="+mj-lt"/>
              </a:rPr>
              <a:t>journal, which is essential </a:t>
            </a:r>
          </a:p>
          <a:p>
            <a:r>
              <a:rPr lang="en-US" altLang="en-US" sz="1600" dirty="0" smtClean="0">
                <a:solidFill>
                  <a:schemeClr val="bg1">
                    <a:lumMod val="10000"/>
                  </a:schemeClr>
                </a:solidFill>
                <a:latin typeface="+mj-lt"/>
              </a:rPr>
              <a:t>reading  </a:t>
            </a:r>
            <a:r>
              <a:rPr lang="en-US" altLang="en-US" sz="1600" dirty="0">
                <a:solidFill>
                  <a:schemeClr val="bg1">
                    <a:lumMod val="10000"/>
                  </a:schemeClr>
                </a:solidFill>
                <a:latin typeface="+mj-lt"/>
              </a:rPr>
              <a:t>for orthopaedic surgeons worldwide. </a:t>
            </a:r>
          </a:p>
        </p:txBody>
      </p:sp>
      <p:sp>
        <p:nvSpPr>
          <p:cNvPr id="7" name="Text Box 9"/>
          <p:cNvSpPr txBox="1">
            <a:spLocks noChangeArrowheads="1"/>
          </p:cNvSpPr>
          <p:nvPr/>
        </p:nvSpPr>
        <p:spPr bwMode="auto">
          <a:xfrm>
            <a:off x="5714206" y="48006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chemeClr val="bg1">
                    <a:lumMod val="10000"/>
                  </a:schemeClr>
                </a:solidFill>
                <a:latin typeface="+mj-lt"/>
              </a:rPr>
              <a:t>www.jbjs.org</a:t>
            </a:r>
          </a:p>
        </p:txBody>
      </p:sp>
      <p:pic>
        <p:nvPicPr>
          <p:cNvPr id="9" name="Picture 8" descr="jbjs-new-big.png"/>
          <p:cNvPicPr>
            <a:picLocks noChangeAspect="1"/>
          </p:cNvPicPr>
          <p:nvPr/>
        </p:nvPicPr>
        <p:blipFill>
          <a:blip r:embed="rId3" cstate="screen"/>
          <a:stretch>
            <a:fillRect/>
          </a:stretch>
        </p:blipFill>
        <p:spPr>
          <a:xfrm>
            <a:off x="4648200" y="1600200"/>
            <a:ext cx="3985583" cy="3135380"/>
          </a:xfrm>
          <a:prstGeom prst="rect">
            <a:avLst/>
          </a:prstGeom>
          <a:ln>
            <a:noFill/>
          </a:ln>
          <a:effectLst>
            <a:outerShdw blurRad="292100" dist="139700" dir="2700000" algn="tl" rotWithShape="0">
              <a:srgbClr val="333333">
                <a:alpha val="65000"/>
              </a:srgbClr>
            </a:outerShdw>
          </a:effectLst>
        </p:spPr>
      </p:pic>
      <p:sp>
        <p:nvSpPr>
          <p:cNvPr id="10" name="Title 8"/>
          <p:cNvSpPr txBox="1">
            <a:spLocks/>
          </p:cNvSpPr>
          <p:nvPr/>
        </p:nvSpPr>
        <p:spPr>
          <a:xfrm>
            <a:off x="-1219200" y="1295400"/>
            <a:ext cx="6553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solidFill>
                <a:effectLst/>
                <a:uLnTx/>
                <a:uFillTx/>
                <a:latin typeface="+mj-lt"/>
                <a:ea typeface="+mj-ea"/>
                <a:cs typeface="+mj-cs"/>
              </a:rPr>
              <a:t>125 years of…</a:t>
            </a:r>
            <a:endParaRPr kumimoji="0" lang="en-US" sz="36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11" name="Picture 10" descr="cover-010213-no-crops.jpg"/>
          <p:cNvPicPr>
            <a:picLocks noChangeAspect="1"/>
          </p:cNvPicPr>
          <p:nvPr/>
        </p:nvPicPr>
        <p:blipFill>
          <a:blip r:embed="rId4" cstate="screen"/>
          <a:stretch>
            <a:fillRect/>
          </a:stretch>
        </p:blipFill>
        <p:spPr>
          <a:xfrm>
            <a:off x="762000" y="2209800"/>
            <a:ext cx="2305980" cy="2940889"/>
          </a:xfrm>
          <a:prstGeom prst="rect">
            <a:avLst/>
          </a:prstGeom>
          <a:ln>
            <a:noFill/>
          </a:ln>
          <a:effectLst>
            <a:outerShdw blurRad="304800" dist="1524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
            <a:ext cx="732313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57438"/>
            <a:ext cx="8829675"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0484" name="TextBox 1"/>
          <p:cNvSpPr txBox="1">
            <a:spLocks noChangeArrowheads="1"/>
          </p:cNvSpPr>
          <p:nvPr/>
        </p:nvSpPr>
        <p:spPr bwMode="auto">
          <a:xfrm>
            <a:off x="5257800" y="6248400"/>
            <a:ext cx="2667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en-US" sz="1600" dirty="0">
                <a:solidFill>
                  <a:schemeClr val="tx2"/>
                </a:solidFill>
              </a:rPr>
              <a:t>JBJS 2013;95:2008-2014</a:t>
            </a:r>
          </a:p>
        </p:txBody>
      </p:sp>
    </p:spTree>
    <p:extLst>
      <p:ext uri="{BB962C8B-B14F-4D97-AF65-F5344CB8AC3E}">
        <p14:creationId xmlns:p14="http://schemas.microsoft.com/office/powerpoint/2010/main" val="350433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p:txBody>
          <a:bodyPr/>
          <a:lstStyle/>
          <a:p>
            <a:r>
              <a:rPr lang="en-US" b="1" dirty="0" smtClean="0"/>
              <a:t>MANUSCRIPT PREPARATION</a:t>
            </a:r>
          </a:p>
          <a:p>
            <a:pPr lvl="1"/>
            <a:endParaRPr lang="en-US" b="1" dirty="0" smtClean="0"/>
          </a:p>
          <a:p>
            <a:pPr lvl="1"/>
            <a:r>
              <a:rPr lang="en-US" b="1" dirty="0" smtClean="0"/>
              <a:t>INTRODUCTION</a:t>
            </a:r>
          </a:p>
          <a:p>
            <a:pPr lvl="2"/>
            <a:r>
              <a:rPr lang="en-US" b="1" dirty="0" smtClean="0"/>
              <a:t>REVIEW OF PRIOR KNOWLEDGE ON SUBJECT</a:t>
            </a:r>
          </a:p>
          <a:p>
            <a:pPr lvl="2"/>
            <a:r>
              <a:rPr lang="en-US" b="1" dirty="0" smtClean="0"/>
              <a:t>KEEP IT SHORT…..MOST TOO LONG</a:t>
            </a:r>
          </a:p>
          <a:p>
            <a:pPr lvl="2"/>
            <a:r>
              <a:rPr lang="en-US" b="1" dirty="0" smtClean="0"/>
              <a:t>END WITH HYPOTHESIS TO BE STUDIED</a:t>
            </a:r>
          </a:p>
          <a:p>
            <a:pPr lvl="1"/>
            <a:endParaRPr lang="en-US" b="1" dirty="0" smtClean="0"/>
          </a:p>
          <a:p>
            <a:pPr lvl="1"/>
            <a:r>
              <a:rPr lang="en-US" b="1" dirty="0" smtClean="0"/>
              <a:t>METHODS</a:t>
            </a:r>
          </a:p>
          <a:p>
            <a:pPr lvl="2"/>
            <a:r>
              <a:rPr lang="en-US" b="1" dirty="0" smtClean="0"/>
              <a:t>STUDY DESIGN INCLUDING SAMPLE SIZE</a:t>
            </a:r>
          </a:p>
          <a:p>
            <a:pPr lvl="2"/>
            <a:r>
              <a:rPr lang="en-US" b="1" dirty="0" smtClean="0"/>
              <a:t>INCLUSION AND EXCLUSION CRITERIA</a:t>
            </a:r>
          </a:p>
          <a:p>
            <a:pPr lvl="2"/>
            <a:r>
              <a:rPr lang="en-US" b="1" dirty="0" smtClean="0"/>
              <a:t>HOW WAS DATA COLLECTED</a:t>
            </a:r>
          </a:p>
          <a:p>
            <a:pPr lvl="2"/>
            <a:r>
              <a:rPr lang="en-US" b="1" dirty="0" smtClean="0"/>
              <a:t>STATISTICAL METHODS USED</a:t>
            </a:r>
          </a:p>
          <a:p>
            <a:pPr lvl="2"/>
            <a:r>
              <a:rPr lang="en-US" b="1" dirty="0" smtClean="0"/>
              <a:t>WERE “CONSORT” OR “STROBE” GUIDELINES USED?</a:t>
            </a:r>
          </a:p>
          <a:p>
            <a:pPr lvl="3"/>
            <a:r>
              <a:rPr lang="en-US" b="1" dirty="0" smtClean="0"/>
              <a:t>BETTER CHANCE OF ACCEPTANCE IF THEY WERE</a:t>
            </a:r>
          </a:p>
          <a:p>
            <a:pPr lvl="2"/>
            <a:endParaRPr lang="en-US" b="1" dirty="0" smtClean="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15632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0" y="1600200"/>
            <a:ext cx="9144000" cy="5105400"/>
          </a:xfrm>
        </p:spPr>
        <p:txBody>
          <a:bodyPr>
            <a:normAutofit fontScale="92500" lnSpcReduction="20000"/>
          </a:bodyPr>
          <a:lstStyle/>
          <a:p>
            <a:r>
              <a:rPr lang="en-US" b="1" dirty="0" smtClean="0"/>
              <a:t>MANUSCRIPT PREPARATION</a:t>
            </a:r>
          </a:p>
          <a:p>
            <a:endParaRPr lang="en-US" b="1" dirty="0" smtClean="0"/>
          </a:p>
          <a:p>
            <a:pPr lvl="1"/>
            <a:r>
              <a:rPr lang="en-US" b="1" dirty="0" smtClean="0"/>
              <a:t>RESULTS </a:t>
            </a:r>
          </a:p>
          <a:p>
            <a:pPr lvl="2"/>
            <a:r>
              <a:rPr lang="en-US" b="1" dirty="0"/>
              <a:t>RESULTS NEED TO ADDRESS THE HYPOTHESIS</a:t>
            </a:r>
          </a:p>
          <a:p>
            <a:pPr lvl="2"/>
            <a:r>
              <a:rPr lang="en-US" b="1" dirty="0"/>
              <a:t>DO NOT DISCUSS THE IMPLICATIONS OF CLINICAL FINDINGS HERE</a:t>
            </a:r>
          </a:p>
          <a:p>
            <a:pPr lvl="2"/>
            <a:r>
              <a:rPr lang="en-US" b="1" dirty="0"/>
              <a:t>SUPPORT ALL STATEMENTS OF “SIGNIFICANT DIFFERENCE”</a:t>
            </a:r>
          </a:p>
          <a:p>
            <a:pPr lvl="3"/>
            <a:r>
              <a:rPr lang="en-US" b="1" dirty="0"/>
              <a:t>P-VALUES AND 95% CONFIDENCE INTERVALS</a:t>
            </a:r>
          </a:p>
          <a:p>
            <a:pPr lvl="2"/>
            <a:r>
              <a:rPr lang="en-US" b="1" dirty="0"/>
              <a:t>DO NOT INTRODUCE FINDINGS NOT DISCUSSED IN ‘METHODS”</a:t>
            </a:r>
          </a:p>
          <a:p>
            <a:pPr lvl="2"/>
            <a:r>
              <a:rPr lang="en-US" b="1" dirty="0"/>
              <a:t>USE TABLES TO MINIMIZE LENGTH OF </a:t>
            </a:r>
            <a:r>
              <a:rPr lang="en-US" b="1" dirty="0" smtClean="0"/>
              <a:t>TEXT</a:t>
            </a:r>
          </a:p>
          <a:p>
            <a:pPr lvl="2"/>
            <a:endParaRPr lang="en-US" b="1" dirty="0" smtClean="0"/>
          </a:p>
          <a:p>
            <a:pPr lvl="2"/>
            <a:endParaRPr lang="en-US" b="1" dirty="0" smtClean="0"/>
          </a:p>
          <a:p>
            <a:pPr lvl="1"/>
            <a:r>
              <a:rPr lang="en-US" b="1" dirty="0" smtClean="0"/>
              <a:t>DISCUSSION</a:t>
            </a:r>
          </a:p>
          <a:p>
            <a:pPr lvl="2"/>
            <a:r>
              <a:rPr lang="en-US" b="1" dirty="0" smtClean="0"/>
              <a:t>COMPARE RESULTS WITH OTHER STUDIES</a:t>
            </a:r>
          </a:p>
          <a:p>
            <a:pPr lvl="3"/>
            <a:r>
              <a:rPr lang="en-US" b="1" dirty="0" smtClean="0"/>
              <a:t>INCLUDE WIDE RANGE OF CITATIONS OF ARTICLES ON SIMILAR TOPIC</a:t>
            </a:r>
          </a:p>
          <a:p>
            <a:pPr lvl="2"/>
            <a:r>
              <a:rPr lang="en-US" b="1" dirty="0" smtClean="0"/>
              <a:t>STATE WHAT IS NEW AND IMPORTANT IN YOUR FINDINGS</a:t>
            </a:r>
          </a:p>
          <a:p>
            <a:pPr lvl="2"/>
            <a:r>
              <a:rPr lang="en-US" b="1" dirty="0" smtClean="0"/>
              <a:t>ALWAYS INCLUDE A PARAGRAPH ON </a:t>
            </a:r>
            <a:r>
              <a:rPr lang="en-US" b="1" u="sng" dirty="0" smtClean="0"/>
              <a:t>LIMITATIONS OF STUDY</a:t>
            </a:r>
          </a:p>
          <a:p>
            <a:pPr lvl="3"/>
            <a:r>
              <a:rPr lang="en-US" b="1" dirty="0" smtClean="0"/>
              <a:t>FULL DISCUSSION OF LIMITATIONS AND CONFLICTS OF INTEREST IMPORTANT</a:t>
            </a:r>
          </a:p>
          <a:p>
            <a:pPr lvl="3"/>
            <a:r>
              <a:rPr lang="en-US" b="1" u="sng" dirty="0" smtClean="0"/>
              <a:t>THESE DISCLOSURES ACTUALLY INCREASE THE LIKELIHOOD OF ACCEPTANCE</a:t>
            </a:r>
          </a:p>
          <a:p>
            <a:pPr lvl="3"/>
            <a:r>
              <a:rPr lang="en-US" b="1" dirty="0" smtClean="0"/>
              <a:t>HELPS TO  CLARIFY RESEARCH RESULTS </a:t>
            </a:r>
          </a:p>
          <a:p>
            <a:pPr marL="914400" lvl="2" indent="0">
              <a:buNone/>
            </a:pPr>
            <a:r>
              <a:rPr lang="en-US" b="1" dirty="0" smtClean="0"/>
              <a:t>       </a:t>
            </a:r>
            <a:endParaRPr lang="en-US" b="1" dirty="0"/>
          </a:p>
          <a:p>
            <a:pPr marL="914400" lvl="2" indent="0">
              <a:buNone/>
            </a:pPr>
            <a:endParaRPr lang="en-US" b="1"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8585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457200" y="1447800"/>
            <a:ext cx="8610600" cy="5257800"/>
          </a:xfrm>
        </p:spPr>
        <p:txBody>
          <a:bodyPr>
            <a:normAutofit/>
          </a:bodyPr>
          <a:lstStyle/>
          <a:p>
            <a:r>
              <a:rPr lang="en-US" b="1" dirty="0" smtClean="0"/>
              <a:t>MANUSCRIPT PREPARATION</a:t>
            </a:r>
          </a:p>
          <a:p>
            <a:endParaRPr lang="en-US" b="1" dirty="0" smtClean="0"/>
          </a:p>
          <a:p>
            <a:pPr lvl="1"/>
            <a:r>
              <a:rPr lang="en-US" b="1" dirty="0" smtClean="0"/>
              <a:t>TEXT = STORY…..TABLES = DATA….FIGURES = ILLUSTRATE</a:t>
            </a:r>
          </a:p>
          <a:p>
            <a:pPr lvl="1"/>
            <a:endParaRPr lang="en-US" b="1" dirty="0" smtClean="0"/>
          </a:p>
          <a:p>
            <a:pPr lvl="1"/>
            <a:r>
              <a:rPr lang="en-US" b="1" dirty="0" smtClean="0"/>
              <a:t>FIGURES AND TABLES</a:t>
            </a:r>
          </a:p>
          <a:p>
            <a:pPr lvl="2"/>
            <a:r>
              <a:rPr lang="en-US" b="1" dirty="0" smtClean="0"/>
              <a:t>TABLES BRING DATA TOGETHER </a:t>
            </a:r>
          </a:p>
          <a:p>
            <a:pPr lvl="3"/>
            <a:r>
              <a:rPr lang="en-US" b="1" dirty="0" smtClean="0"/>
              <a:t>NUMBERS MUST MATCH NUMBERS IN TEXT</a:t>
            </a:r>
          </a:p>
          <a:p>
            <a:pPr lvl="2"/>
            <a:r>
              <a:rPr lang="en-US" b="1" dirty="0" smtClean="0"/>
              <a:t>FIGURES TO ILLUSTRATE YOUR MAIN POINTS OF MANUSCRIPT</a:t>
            </a:r>
          </a:p>
          <a:p>
            <a:pPr lvl="3"/>
            <a:r>
              <a:rPr lang="en-US" b="1" dirty="0" smtClean="0"/>
              <a:t>USE GRAPHS AND BOX PLOTS TO SHOW COMPARISON</a:t>
            </a:r>
          </a:p>
          <a:p>
            <a:pPr lvl="3"/>
            <a:r>
              <a:rPr lang="en-US" b="1" dirty="0" smtClean="0"/>
              <a:t>FOR IMAGING FIGURES,  SHOW A RANGE OF RESULTS</a:t>
            </a:r>
            <a:endParaRPr lang="en-US" b="1" dirty="0"/>
          </a:p>
          <a:p>
            <a:pPr lvl="1"/>
            <a:endParaRPr lang="en-US" b="1" dirty="0" smtClean="0"/>
          </a:p>
          <a:p>
            <a:pPr lvl="1"/>
            <a:endParaRPr lang="en-US" b="1" dirty="0" smtClean="0"/>
          </a:p>
          <a:p>
            <a:pPr lvl="1"/>
            <a:endParaRPr lang="en-US" b="1" dirty="0"/>
          </a:p>
          <a:p>
            <a:pPr lvl="1"/>
            <a:endParaRPr lang="en-US" b="1" dirty="0" smtClean="0"/>
          </a:p>
          <a:p>
            <a:pPr lvl="1"/>
            <a:endParaRPr lang="en-US" b="1" dirty="0" smtClean="0"/>
          </a:p>
          <a:p>
            <a:pPr lvl="1"/>
            <a:r>
              <a:rPr lang="en-US" b="1" dirty="0" smtClean="0"/>
              <a:t>LIMIT OF TOTAL 6 TO 8 FIGURES/TABLES TYPICAL FOR JBJS</a:t>
            </a:r>
          </a:p>
          <a:p>
            <a:pPr lvl="2"/>
            <a:endParaRPr lang="en-US" b="1" dirty="0"/>
          </a:p>
        </p:txBody>
      </p:sp>
      <p:sp>
        <p:nvSpPr>
          <p:cNvPr id="4" name="Footer Placeholder 3"/>
          <p:cNvSpPr>
            <a:spLocks noGrp="1"/>
          </p:cNvSpPr>
          <p:nvPr>
            <p:ph type="ftr" sz="quarter" idx="11"/>
          </p:nvPr>
        </p:nvSpPr>
        <p:spPr/>
        <p:txBody>
          <a:bodyPr/>
          <a:lstStyle/>
          <a:p>
            <a:endParaRPr lang="en-US"/>
          </a:p>
        </p:txBody>
      </p:sp>
      <p:pic>
        <p:nvPicPr>
          <p:cNvPr id="5" name="Picture 3"/>
          <p:cNvPicPr>
            <a:picLocks noChangeAspect="1"/>
          </p:cNvPicPr>
          <p:nvPr/>
        </p:nvPicPr>
        <p:blipFill rotWithShape="1">
          <a:blip r:embed="rId2">
            <a:extLst>
              <a:ext uri="{28A0092B-C50C-407E-A947-70E740481C1C}">
                <a14:useLocalDpi xmlns:a14="http://schemas.microsoft.com/office/drawing/2010/main" val="0"/>
              </a:ext>
            </a:extLst>
          </a:blip>
          <a:srcRect l="20043" r="20659" b="14313"/>
          <a:stretch/>
        </p:blipFill>
        <p:spPr bwMode="auto">
          <a:xfrm>
            <a:off x="3124199" y="4648200"/>
            <a:ext cx="2367103" cy="158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257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0" y="1527048"/>
            <a:ext cx="9067800" cy="4949952"/>
          </a:xfrm>
        </p:spPr>
        <p:txBody>
          <a:bodyPr>
            <a:normAutofit fontScale="92500" lnSpcReduction="10000"/>
          </a:bodyPr>
          <a:lstStyle/>
          <a:p>
            <a:pPr>
              <a:buNone/>
            </a:pPr>
            <a:r>
              <a:rPr lang="en-US" b="1" dirty="0" smtClean="0"/>
              <a:t>JBJS MOTTO: “EXCELLENCE THROUGH PEER REVIEW”</a:t>
            </a:r>
          </a:p>
          <a:p>
            <a:pPr>
              <a:buNone/>
            </a:pPr>
            <a:endParaRPr lang="en-US" b="1" dirty="0" smtClean="0"/>
          </a:p>
          <a:p>
            <a:pPr>
              <a:buNone/>
            </a:pPr>
            <a:r>
              <a:rPr lang="en-US" b="1" dirty="0" smtClean="0"/>
              <a:t>WHAT DO WE CONSIDER PEER REVIEW?</a:t>
            </a:r>
          </a:p>
          <a:p>
            <a:pPr lvl="1"/>
            <a:endParaRPr lang="en-US" sz="2000" b="1" dirty="0" smtClean="0"/>
          </a:p>
          <a:p>
            <a:pPr lvl="1"/>
            <a:r>
              <a:rPr lang="en-US" sz="2000" b="1" dirty="0" smtClean="0"/>
              <a:t>READERS VALUE ‘TRUSTED’ INFORMATION</a:t>
            </a:r>
          </a:p>
          <a:p>
            <a:pPr lvl="1"/>
            <a:endParaRPr lang="en-US" sz="2000" b="1" dirty="0" smtClean="0"/>
          </a:p>
          <a:p>
            <a:pPr lvl="1"/>
            <a:r>
              <a:rPr lang="en-US" sz="2000" b="1" dirty="0" smtClean="0"/>
              <a:t>REVIEW BY PEERS </a:t>
            </a:r>
          </a:p>
          <a:p>
            <a:pPr lvl="2"/>
            <a:r>
              <a:rPr lang="en-US" b="1" dirty="0" smtClean="0"/>
              <a:t>WITH SIMILAR EDUCATION/TRAINING</a:t>
            </a:r>
          </a:p>
          <a:p>
            <a:pPr lvl="2"/>
            <a:endParaRPr lang="en-US" b="1" dirty="0" smtClean="0"/>
          </a:p>
          <a:p>
            <a:pPr lvl="1"/>
            <a:r>
              <a:rPr lang="en-US" sz="2000" b="1" dirty="0" smtClean="0"/>
              <a:t>EXTERNAL REVIEW</a:t>
            </a:r>
          </a:p>
          <a:p>
            <a:pPr lvl="2"/>
            <a:r>
              <a:rPr lang="en-US" b="1" dirty="0" smtClean="0"/>
              <a:t> EXPERTS ON THE TOPIC INVITED TO REVIEW MANUSCRIPT </a:t>
            </a:r>
          </a:p>
          <a:p>
            <a:pPr lvl="2"/>
            <a:r>
              <a:rPr lang="en-US" b="1" dirty="0" smtClean="0"/>
              <a:t>USUALLY 2 OR 3 REVIEWERS FOR EACH MANUSCRIPT</a:t>
            </a:r>
          </a:p>
          <a:p>
            <a:pPr lvl="2"/>
            <a:endParaRPr lang="en-US" b="1" dirty="0" smtClean="0"/>
          </a:p>
          <a:p>
            <a:pPr lvl="1"/>
            <a:r>
              <a:rPr lang="en-US" sz="2000" b="1" dirty="0" smtClean="0"/>
              <a:t>INTERNAL REVIEW</a:t>
            </a:r>
          </a:p>
          <a:p>
            <a:pPr lvl="2"/>
            <a:r>
              <a:rPr lang="en-US" b="1" dirty="0" smtClean="0"/>
              <a:t>BY EDITORIAL BOARD AND STAFF</a:t>
            </a:r>
          </a:p>
          <a:p>
            <a:pPr lvl="2"/>
            <a:r>
              <a:rPr lang="en-US" b="1" dirty="0" smtClean="0"/>
              <a:t>COLLATES RESULTS OF EXTERNAL REVIEWERS</a:t>
            </a:r>
            <a:endParaRPr lang="en-US" b="1" dirty="0"/>
          </a:p>
        </p:txBody>
      </p:sp>
    </p:spTree>
    <p:extLst>
      <p:ext uri="{BB962C8B-B14F-4D97-AF65-F5344CB8AC3E}">
        <p14:creationId xmlns:p14="http://schemas.microsoft.com/office/powerpoint/2010/main" val="2280190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301752" y="1527048"/>
            <a:ext cx="8842248" cy="5102352"/>
          </a:xfrm>
        </p:spPr>
        <p:txBody>
          <a:bodyPr>
            <a:normAutofit fontScale="92500" lnSpcReduction="10000"/>
          </a:bodyPr>
          <a:lstStyle/>
          <a:p>
            <a:pPr>
              <a:buNone/>
            </a:pPr>
            <a:r>
              <a:rPr lang="en-US" b="1" dirty="0" smtClean="0"/>
              <a:t>POTENTIAL LIMITATIONS OF PEER REVIEW</a:t>
            </a:r>
          </a:p>
          <a:p>
            <a:pPr>
              <a:buNone/>
            </a:pPr>
            <a:r>
              <a:rPr lang="en-US" b="1" dirty="0"/>
              <a:t>	</a:t>
            </a:r>
            <a:r>
              <a:rPr lang="en-US" b="1" dirty="0" smtClean="0"/>
              <a:t>		…</a:t>
            </a:r>
            <a:r>
              <a:rPr lang="en-US" sz="1700" b="1" dirty="0" smtClean="0"/>
              <a:t>BUT STILL BETTER THAN ALTERNATIVES</a:t>
            </a:r>
          </a:p>
          <a:p>
            <a:pPr lvl="1"/>
            <a:endParaRPr lang="en-US" b="1" dirty="0" smtClean="0"/>
          </a:p>
          <a:p>
            <a:pPr lvl="1"/>
            <a:r>
              <a:rPr lang="en-US" sz="2000" b="1" dirty="0" smtClean="0"/>
              <a:t>SUBJECTIVE</a:t>
            </a:r>
          </a:p>
          <a:p>
            <a:pPr lvl="1"/>
            <a:endParaRPr lang="en-US" sz="2000" b="1" dirty="0" smtClean="0"/>
          </a:p>
          <a:p>
            <a:pPr lvl="1"/>
            <a:r>
              <a:rPr lang="en-US" sz="2000" b="1" dirty="0" smtClean="0"/>
              <a:t>BIAS MAY BE SUBTLE</a:t>
            </a:r>
          </a:p>
          <a:p>
            <a:pPr lvl="2"/>
            <a:r>
              <a:rPr lang="en-US" sz="2000" b="1" dirty="0" smtClean="0"/>
              <a:t>OPEN TO ABUSE</a:t>
            </a:r>
          </a:p>
          <a:p>
            <a:pPr lvl="2"/>
            <a:endParaRPr lang="en-US" sz="2000" b="1" dirty="0" smtClean="0"/>
          </a:p>
          <a:p>
            <a:pPr lvl="1"/>
            <a:r>
              <a:rPr lang="en-US" sz="2000" b="1" dirty="0" smtClean="0"/>
              <a:t>SLOW AT TIMES</a:t>
            </a:r>
          </a:p>
          <a:p>
            <a:pPr lvl="1"/>
            <a:endParaRPr lang="en-US" sz="2000" b="1" dirty="0" smtClean="0"/>
          </a:p>
          <a:p>
            <a:pPr lvl="1"/>
            <a:r>
              <a:rPr lang="en-US" sz="2000" b="1" dirty="0" smtClean="0"/>
              <a:t>EXPENSE OF STAFF</a:t>
            </a:r>
          </a:p>
          <a:p>
            <a:pPr lvl="1"/>
            <a:endParaRPr lang="en-US" sz="2000" b="1" dirty="0" smtClean="0"/>
          </a:p>
          <a:p>
            <a:pPr lvl="1"/>
            <a:r>
              <a:rPr lang="en-US" sz="2000" b="1" dirty="0" smtClean="0"/>
              <a:t>FRAUD DETECTION ALMOST IMPOSSIBLE</a:t>
            </a:r>
          </a:p>
          <a:p>
            <a:pPr lvl="1"/>
            <a:endParaRPr lang="en-US" sz="2000" b="1" dirty="0" smtClean="0"/>
          </a:p>
          <a:p>
            <a:pPr lvl="1"/>
            <a:r>
              <a:rPr lang="en-US" sz="2000" b="1" dirty="0" smtClean="0"/>
              <a:t>CRITERIA MAY BE DIFFERENT FOR EACH JOURNAL</a:t>
            </a:r>
          </a:p>
          <a:p>
            <a:pPr lvl="1"/>
            <a:endParaRPr lang="en-US" b="1" dirty="0"/>
          </a:p>
        </p:txBody>
      </p:sp>
    </p:spTree>
    <p:extLst>
      <p:ext uri="{BB962C8B-B14F-4D97-AF65-F5344CB8AC3E}">
        <p14:creationId xmlns:p14="http://schemas.microsoft.com/office/powerpoint/2010/main" val="3144394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301752" y="1527048"/>
            <a:ext cx="8766048" cy="5178552"/>
          </a:xfrm>
        </p:spPr>
        <p:txBody>
          <a:bodyPr>
            <a:normAutofit/>
          </a:bodyPr>
          <a:lstStyle/>
          <a:p>
            <a:pPr>
              <a:buNone/>
            </a:pPr>
            <a:r>
              <a:rPr lang="en-US" b="1" dirty="0" smtClean="0"/>
              <a:t>MANUSCRIPT PROCESS AT JBJS</a:t>
            </a:r>
          </a:p>
          <a:p>
            <a:pPr>
              <a:buNone/>
            </a:pPr>
            <a:endParaRPr lang="en-US" b="1" dirty="0" smtClean="0"/>
          </a:p>
          <a:p>
            <a:pPr lvl="1"/>
            <a:r>
              <a:rPr lang="en-US" sz="2000" b="1" dirty="0" smtClean="0"/>
              <a:t>MANUSCRIPT SUBMITTED</a:t>
            </a:r>
          </a:p>
          <a:p>
            <a:pPr lvl="1"/>
            <a:endParaRPr lang="en-US" sz="2000" b="1" dirty="0" smtClean="0"/>
          </a:p>
          <a:p>
            <a:pPr lvl="1"/>
            <a:r>
              <a:rPr lang="en-US" sz="2000" b="1" dirty="0" smtClean="0"/>
              <a:t>STAFF CHECKS FOR SEVERAL ITEMS</a:t>
            </a:r>
          </a:p>
          <a:p>
            <a:pPr lvl="2"/>
            <a:r>
              <a:rPr lang="en-US" sz="2000" b="1" dirty="0" smtClean="0"/>
              <a:t>WORD COUNT</a:t>
            </a:r>
          </a:p>
          <a:p>
            <a:pPr lvl="2"/>
            <a:r>
              <a:rPr lang="en-US" sz="2000" b="1" dirty="0" smtClean="0"/>
              <a:t>BLINDING OF MANUSCRIPT FOR REVIEWERS</a:t>
            </a:r>
          </a:p>
          <a:p>
            <a:pPr lvl="3"/>
            <a:r>
              <a:rPr lang="en-US" sz="1800" b="1" dirty="0" smtClean="0"/>
              <a:t>DO NOT KNOW AUTHOR NAMES OR INSTITUTION</a:t>
            </a:r>
          </a:p>
          <a:p>
            <a:pPr lvl="2"/>
            <a:r>
              <a:rPr lang="en-US" sz="2000" b="1" dirty="0" smtClean="0"/>
              <a:t>COMPLETENESS OF FIGURES AND TABLES</a:t>
            </a:r>
          </a:p>
          <a:p>
            <a:pPr lvl="2"/>
            <a:r>
              <a:rPr lang="en-US" sz="2000" b="1" dirty="0" smtClean="0"/>
              <a:t>DISCLOSURES OF CONFLICT OF INTEREST  (ICMJE)</a:t>
            </a:r>
          </a:p>
          <a:p>
            <a:pPr marL="914400" lvl="2" indent="0">
              <a:buNone/>
            </a:pPr>
            <a:r>
              <a:rPr lang="en-US" sz="2000" b="1" dirty="0"/>
              <a:t> </a:t>
            </a:r>
            <a:r>
              <a:rPr lang="en-US" sz="2000" b="1" dirty="0" smtClean="0"/>
              <a:t>            FOR ALL AUTHORS </a:t>
            </a:r>
          </a:p>
          <a:p>
            <a:pPr marL="457200" lvl="1" indent="0">
              <a:buNone/>
            </a:pPr>
            <a:endParaRPr lang="en-US" sz="2000" b="1" dirty="0"/>
          </a:p>
        </p:txBody>
      </p:sp>
    </p:spTree>
    <p:extLst>
      <p:ext uri="{BB962C8B-B14F-4D97-AF65-F5344CB8AC3E}">
        <p14:creationId xmlns:p14="http://schemas.microsoft.com/office/powerpoint/2010/main" val="2328964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t>PUBLISHING IN JBJS</a:t>
            </a:r>
            <a:endParaRPr lang="en-US" sz="3600" dirty="0" smtClean="0">
              <a:latin typeface="Trebuchet MS" pitchFamily="34" charset="0"/>
              <a:ea typeface="ＭＳ Ｐゴシック" pitchFamily="34" charset="-128"/>
              <a:cs typeface="Trebuchet MS" pitchFamily="34" charset="0"/>
            </a:endParaRPr>
          </a:p>
        </p:txBody>
      </p:sp>
      <p:sp>
        <p:nvSpPr>
          <p:cNvPr id="5123" name="Content Placeholder 2"/>
          <p:cNvSpPr>
            <a:spLocks noGrp="1"/>
          </p:cNvSpPr>
          <p:nvPr>
            <p:ph idx="1"/>
          </p:nvPr>
        </p:nvSpPr>
        <p:spPr>
          <a:xfrm>
            <a:off x="381000" y="1447800"/>
            <a:ext cx="8824913" cy="5257800"/>
          </a:xfrm>
        </p:spPr>
        <p:txBody>
          <a:bodyPr>
            <a:normAutofit/>
          </a:bodyPr>
          <a:lstStyle/>
          <a:p>
            <a:r>
              <a:rPr lang="en-US" sz="2800" b="1" u="sng" dirty="0" smtClean="0">
                <a:latin typeface="Trebuchet MS" pitchFamily="34" charset="0"/>
                <a:ea typeface="ＭＳ Ｐゴシック" pitchFamily="34" charset="-128"/>
                <a:cs typeface="Trebuchet MS" pitchFamily="34" charset="0"/>
              </a:rPr>
              <a:t>CONFLICT OF INTEREST DISCLOSURE</a:t>
            </a:r>
          </a:p>
          <a:p>
            <a:pPr lvl="1"/>
            <a:r>
              <a:rPr lang="en-US" sz="2400" b="1" dirty="0" smtClean="0">
                <a:latin typeface="Trebuchet MS" pitchFamily="34" charset="0"/>
                <a:ea typeface="ＭＳ Ｐゴシック" pitchFamily="34" charset="-128"/>
                <a:cs typeface="Trebuchet MS" pitchFamily="34" charset="0"/>
              </a:rPr>
              <a:t>ICMJE FOR HUNDREDS OF JOURNALS WORLDWIDE</a:t>
            </a:r>
          </a:p>
          <a:p>
            <a:pPr lvl="2"/>
            <a:r>
              <a:rPr lang="en-US" sz="2000" b="1" dirty="0" smtClean="0">
                <a:latin typeface="Trebuchet MS" pitchFamily="34" charset="0"/>
                <a:ea typeface="ＭＳ Ｐゴシック" pitchFamily="34" charset="-128"/>
                <a:cs typeface="Trebuchet MS" pitchFamily="34" charset="0"/>
              </a:rPr>
              <a:t>REQUIRED BY JBJS BEFORE MANUSCRIPT SENT FOR REVIEW</a:t>
            </a:r>
          </a:p>
          <a:p>
            <a:pPr lvl="2"/>
            <a:r>
              <a:rPr lang="en-US" sz="2000" b="1" dirty="0" smtClean="0">
                <a:latin typeface="Trebuchet MS" pitchFamily="34" charset="0"/>
                <a:ea typeface="ＭＳ Ｐゴシック" pitchFamily="34" charset="-128"/>
                <a:cs typeface="Trebuchet MS" pitchFamily="34" charset="0"/>
              </a:rPr>
              <a:t>DOES NOT INCLUDE $$ AMOUNTS</a:t>
            </a:r>
          </a:p>
          <a:p>
            <a:pPr lvl="2"/>
            <a:r>
              <a:rPr lang="en-US" sz="2000" b="1" dirty="0" smtClean="0">
                <a:latin typeface="Trebuchet MS" pitchFamily="34" charset="0"/>
                <a:ea typeface="ＭＳ Ｐゴシック" pitchFamily="34" charset="-128"/>
                <a:cs typeface="Trebuchet MS" pitchFamily="34" charset="0"/>
              </a:rPr>
              <a:t>VARIES WITH JOURNAL ON HOW THIS INFORMATION IS USED</a:t>
            </a:r>
          </a:p>
          <a:p>
            <a:pPr lvl="2"/>
            <a:r>
              <a:rPr lang="en-US" sz="2000" b="1" dirty="0" smtClean="0">
                <a:latin typeface="Trebuchet MS" pitchFamily="34" charset="0"/>
                <a:ea typeface="ＭＳ Ｐゴシック" pitchFamily="34" charset="-128"/>
                <a:cs typeface="Trebuchet MS" pitchFamily="34" charset="0"/>
              </a:rPr>
              <a:t>INDUSTRY TIES IMPORTANT TO NOTE</a:t>
            </a:r>
          </a:p>
          <a:p>
            <a:pPr lvl="3"/>
            <a:r>
              <a:rPr lang="en-US" sz="1800" b="1" dirty="0" smtClean="0">
                <a:latin typeface="Trebuchet MS" pitchFamily="34" charset="0"/>
                <a:ea typeface="ＭＳ Ｐゴシック" pitchFamily="34" charset="-128"/>
                <a:cs typeface="Trebuchet MS" pitchFamily="34" charset="0"/>
              </a:rPr>
              <a:t>INDUSTRY SUPPORT DOES </a:t>
            </a:r>
            <a:r>
              <a:rPr lang="en-US" sz="1800" b="1" u="sng" dirty="0" smtClean="0">
                <a:latin typeface="Trebuchet MS" pitchFamily="34" charset="0"/>
                <a:ea typeface="ＭＳ Ｐゴシック" pitchFamily="34" charset="-128"/>
                <a:cs typeface="Trebuchet MS" pitchFamily="34" charset="0"/>
              </a:rPr>
              <a:t>NOT</a:t>
            </a:r>
            <a:r>
              <a:rPr lang="en-US" sz="1800" b="1" dirty="0" smtClean="0">
                <a:latin typeface="Trebuchet MS" pitchFamily="34" charset="0"/>
                <a:ea typeface="ＭＳ Ｐゴシック" pitchFamily="34" charset="-128"/>
                <a:cs typeface="Trebuchet MS" pitchFamily="34" charset="0"/>
              </a:rPr>
              <a:t> IMPACT </a:t>
            </a:r>
          </a:p>
          <a:p>
            <a:pPr marL="1371600" lvl="3" indent="0">
              <a:buNone/>
            </a:pPr>
            <a:r>
              <a:rPr lang="en-US" sz="1800" b="1" dirty="0" smtClean="0">
                <a:latin typeface="Trebuchet MS" pitchFamily="34" charset="0"/>
                <a:ea typeface="ＭＳ Ｐゴシック" pitchFamily="34" charset="-128"/>
                <a:cs typeface="Trebuchet MS" pitchFamily="34" charset="0"/>
              </a:rPr>
              <a:t>           CHANCE OF PAPER ACCEPTANCE</a:t>
            </a:r>
          </a:p>
          <a:p>
            <a:pPr marL="1371600" lvl="3" indent="0">
              <a:buNone/>
            </a:pPr>
            <a:r>
              <a:rPr lang="en-US" sz="1800" b="1" dirty="0" smtClean="0">
                <a:latin typeface="Trebuchet MS" pitchFamily="34" charset="0"/>
                <a:ea typeface="ＭＳ Ｐゴシック" pitchFamily="34" charset="-128"/>
                <a:cs typeface="Trebuchet MS" pitchFamily="34" charset="0"/>
              </a:rPr>
              <a:t>--JUST NEEDS TO BE DISCLOSED</a:t>
            </a:r>
          </a:p>
          <a:p>
            <a:pPr marL="1371600" lvl="3" indent="0">
              <a:buNone/>
            </a:pPr>
            <a:r>
              <a:rPr lang="en-US" sz="1800" b="1" dirty="0" smtClean="0">
                <a:latin typeface="Trebuchet MS" pitchFamily="34" charset="0"/>
                <a:ea typeface="ＭＳ Ｐゴシック" pitchFamily="34" charset="-128"/>
                <a:cs typeface="Trebuchet MS" pitchFamily="34" charset="0"/>
              </a:rPr>
              <a:t>--MANY OF JBJS AUTHORS WITH </a:t>
            </a:r>
          </a:p>
          <a:p>
            <a:pPr marL="1371600" lvl="3" indent="0">
              <a:buNone/>
            </a:pPr>
            <a:r>
              <a:rPr lang="en-US" sz="1800" b="1" dirty="0">
                <a:latin typeface="Trebuchet MS" pitchFamily="34" charset="0"/>
                <a:ea typeface="ＭＳ Ｐゴシック" pitchFamily="34" charset="-128"/>
                <a:cs typeface="Trebuchet MS" pitchFamily="34" charset="0"/>
              </a:rPr>
              <a:t> </a:t>
            </a:r>
            <a:r>
              <a:rPr lang="en-US" sz="1800" b="1" dirty="0" smtClean="0">
                <a:latin typeface="Trebuchet MS" pitchFamily="34" charset="0"/>
                <a:ea typeface="ＭＳ Ｐゴシック" pitchFamily="34" charset="-128"/>
                <a:cs typeface="Trebuchet MS" pitchFamily="34" charset="0"/>
              </a:rPr>
              <a:t>     INDUSTRY TIES</a:t>
            </a:r>
            <a:endParaRPr lang="en-US" sz="2000" b="1" dirty="0">
              <a:latin typeface="Trebuchet MS" pitchFamily="34" charset="0"/>
              <a:ea typeface="ＭＳ Ｐゴシック" pitchFamily="34" charset="-128"/>
              <a:cs typeface="Trebuchet MS" pitchFamily="34" charset="0"/>
            </a:endParaRPr>
          </a:p>
          <a:p>
            <a:pPr marL="914400" lvl="2" indent="0">
              <a:buNone/>
            </a:pPr>
            <a:endParaRPr lang="en-US" sz="2000" b="1" dirty="0" smtClean="0">
              <a:latin typeface="Trebuchet MS" pitchFamily="34" charset="0"/>
              <a:ea typeface="ＭＳ Ｐゴシック" pitchFamily="34" charset="-128"/>
              <a:cs typeface="Trebuchet MS" pitchFamily="34" charset="0"/>
            </a:endParaRPr>
          </a:p>
          <a:p>
            <a:pPr marL="914400" lvl="2" indent="0">
              <a:buNone/>
            </a:pPr>
            <a:r>
              <a:rPr lang="en-US" b="1" dirty="0" smtClean="0">
                <a:latin typeface="Trebuchet MS" pitchFamily="34" charset="0"/>
                <a:ea typeface="ＭＳ Ｐゴシック" pitchFamily="34" charset="-128"/>
                <a:cs typeface="Trebuchet MS" pitchFamily="34" charset="0"/>
              </a:rPr>
              <a:t>ICMJE = INTERNATIONAL COMMITTEE </a:t>
            </a:r>
          </a:p>
          <a:p>
            <a:pPr marL="914400" lvl="2" indent="0">
              <a:buNone/>
            </a:pPr>
            <a:r>
              <a:rPr lang="en-US" b="1" dirty="0">
                <a:latin typeface="Trebuchet MS" pitchFamily="34" charset="0"/>
                <a:ea typeface="ＭＳ Ｐゴシック" pitchFamily="34" charset="-128"/>
                <a:cs typeface="Trebuchet MS" pitchFamily="34" charset="0"/>
              </a:rPr>
              <a:t> </a:t>
            </a:r>
            <a:r>
              <a:rPr lang="en-US" b="1" dirty="0" smtClean="0">
                <a:latin typeface="Trebuchet MS" pitchFamily="34" charset="0"/>
                <a:ea typeface="ＭＳ Ｐゴシック" pitchFamily="34" charset="-128"/>
                <a:cs typeface="Trebuchet MS" pitchFamily="34" charset="0"/>
              </a:rPr>
              <a:t>             OF MEDICAL JOURNAL EDITORS</a:t>
            </a:r>
          </a:p>
          <a:p>
            <a:pPr marL="914400" lvl="2" indent="0">
              <a:buNone/>
            </a:pPr>
            <a:endParaRPr lang="en-US" sz="2000" b="1" dirty="0" smtClean="0">
              <a:latin typeface="Trebuchet MS" pitchFamily="34" charset="0"/>
              <a:ea typeface="ＭＳ Ｐゴシック" pitchFamily="34" charset="-128"/>
              <a:cs typeface="Trebuchet MS" pitchFamily="34" charset="0"/>
            </a:endParaRPr>
          </a:p>
          <a:p>
            <a:pPr marL="0" indent="0">
              <a:buNone/>
            </a:pPr>
            <a:endParaRPr lang="en-US" dirty="0" smtClean="0">
              <a:latin typeface="Trebuchet MS" pitchFamily="34" charset="0"/>
              <a:ea typeface="ＭＳ Ｐゴシック" pitchFamily="34" charset="-128"/>
              <a:cs typeface="Trebuchet MS" pitchFamily="34" charset="0"/>
            </a:endParaRPr>
          </a:p>
        </p:txBody>
      </p:sp>
      <p:sp>
        <p:nvSpPr>
          <p:cNvPr id="51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45FCEC3-BE7F-4863-8D6E-94226464D2D8}" type="slidenum">
              <a:rPr lang="en-US" smtClean="0">
                <a:solidFill>
                  <a:srgbClr val="FFFFFF"/>
                </a:solidFill>
                <a:latin typeface="Trebuchet MS" pitchFamily="34" charset="0"/>
              </a:rPr>
              <a:pPr eaLnBrk="1" hangingPunct="1"/>
              <a:t>27</a:t>
            </a:fld>
            <a:endParaRPr lang="en-US" smtClean="0">
              <a:solidFill>
                <a:srgbClr val="FFFFFF"/>
              </a:solidFill>
              <a:latin typeface="Trebuchet MS" pitchFamily="34" charset="0"/>
            </a:endParaRPr>
          </a:p>
        </p:txBody>
      </p:sp>
      <p:pic>
        <p:nvPicPr>
          <p:cNvPr id="5125" name="Picture 4" descr="http://img.docstoccdn.com/thumb/orig/870479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2832" y="3429000"/>
            <a:ext cx="2286001" cy="296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259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82575"/>
            <a:ext cx="8229600" cy="1030288"/>
          </a:xfrm>
        </p:spPr>
        <p:txBody>
          <a:bodyPr/>
          <a:lstStyle/>
          <a:p>
            <a:r>
              <a:rPr lang="en-US" dirty="0"/>
              <a:t>PUBLISHING IN JBJS</a:t>
            </a:r>
            <a:endParaRPr lang="en-US" sz="3600" dirty="0" smtClean="0">
              <a:latin typeface="Trebuchet MS" pitchFamily="34" charset="0"/>
              <a:ea typeface="ＭＳ Ｐゴシック" pitchFamily="34" charset="-128"/>
              <a:cs typeface="Trebuchet MS" pitchFamily="34" charset="0"/>
            </a:endParaRPr>
          </a:p>
        </p:txBody>
      </p:sp>
      <p:sp>
        <p:nvSpPr>
          <p:cNvPr id="7171" name="Content Placeholder 2"/>
          <p:cNvSpPr>
            <a:spLocks noGrp="1"/>
          </p:cNvSpPr>
          <p:nvPr>
            <p:ph idx="1"/>
          </p:nvPr>
        </p:nvSpPr>
        <p:spPr>
          <a:xfrm>
            <a:off x="0" y="1447800"/>
            <a:ext cx="8848725" cy="5334000"/>
          </a:xfrm>
        </p:spPr>
        <p:txBody>
          <a:bodyPr>
            <a:normAutofit fontScale="92500" lnSpcReduction="10000"/>
          </a:bodyPr>
          <a:lstStyle/>
          <a:p>
            <a:r>
              <a:rPr lang="en-US" sz="2400" b="1" dirty="0" smtClean="0">
                <a:latin typeface="Trebuchet MS" pitchFamily="34" charset="0"/>
                <a:ea typeface="ＭＳ Ｐゴシック" pitchFamily="34" charset="-128"/>
                <a:cs typeface="Trebuchet MS" pitchFamily="34" charset="0"/>
              </a:rPr>
              <a:t> </a:t>
            </a:r>
            <a:r>
              <a:rPr lang="en-US" sz="3000" b="1" dirty="0" smtClean="0">
                <a:latin typeface="Trebuchet MS" pitchFamily="34" charset="0"/>
                <a:ea typeface="ＭＳ Ｐゴシック" pitchFamily="34" charset="-128"/>
                <a:cs typeface="Trebuchet MS" pitchFamily="34" charset="0"/>
              </a:rPr>
              <a:t>CONFLICTS AND REPORTED STUDY OUTCOMES?</a:t>
            </a:r>
          </a:p>
          <a:p>
            <a:pPr lvl="1"/>
            <a:endParaRPr lang="en-US" sz="3000" b="1" dirty="0" smtClean="0">
              <a:latin typeface="Trebuchet MS" pitchFamily="34" charset="0"/>
              <a:ea typeface="ＭＳ Ｐゴシック" pitchFamily="34" charset="-128"/>
              <a:cs typeface="Trebuchet MS" pitchFamily="34" charset="0"/>
            </a:endParaRPr>
          </a:p>
          <a:p>
            <a:pPr lvl="1"/>
            <a:r>
              <a:rPr lang="en-US" sz="2400" b="1" dirty="0" smtClean="0">
                <a:latin typeface="Trebuchet MS" pitchFamily="34" charset="0"/>
                <a:ea typeface="ＭＳ Ｐゴシック" pitchFamily="34" charset="-128"/>
                <a:cs typeface="Trebuchet MS" pitchFamily="34" charset="0"/>
              </a:rPr>
              <a:t>STUDY ON THROMBOPROPHYLAXIS </a:t>
            </a:r>
            <a:r>
              <a:rPr lang="en-US" sz="2000" b="1" i="1" dirty="0" smtClean="0">
                <a:latin typeface="Trebuchet MS" pitchFamily="34" charset="0"/>
                <a:ea typeface="ＭＳ Ｐゴシック" pitchFamily="34" charset="-128"/>
                <a:cs typeface="Trebuchet MS" pitchFamily="34" charset="0"/>
              </a:rPr>
              <a:t>(</a:t>
            </a:r>
            <a:r>
              <a:rPr lang="en-US" sz="2000" i="1" dirty="0" smtClean="0">
                <a:latin typeface="Trebuchet MS" pitchFamily="34" charset="0"/>
                <a:ea typeface="ＭＳ Ｐゴシック" pitchFamily="34" charset="-128"/>
                <a:cs typeface="Trebuchet MS" pitchFamily="34" charset="0"/>
              </a:rPr>
              <a:t>Lee, JBJS, 2012</a:t>
            </a:r>
            <a:r>
              <a:rPr lang="en-US" sz="2400" dirty="0" smtClean="0">
                <a:latin typeface="Trebuchet MS" pitchFamily="34" charset="0"/>
                <a:ea typeface="ＭＳ Ｐゴシック" pitchFamily="34" charset="-128"/>
                <a:cs typeface="Trebuchet MS" pitchFamily="34" charset="0"/>
              </a:rPr>
              <a:t>)</a:t>
            </a:r>
            <a:endParaRPr lang="en-US" sz="2400" b="1" dirty="0" smtClean="0">
              <a:latin typeface="Trebuchet MS" pitchFamily="34" charset="0"/>
              <a:ea typeface="ＭＳ Ｐゴシック" pitchFamily="34" charset="-128"/>
              <a:cs typeface="Trebuchet MS" pitchFamily="34" charset="0"/>
            </a:endParaRPr>
          </a:p>
          <a:p>
            <a:pPr lvl="2"/>
            <a:r>
              <a:rPr lang="en-US" sz="2000" dirty="0" smtClean="0">
                <a:latin typeface="Trebuchet MS" pitchFamily="34" charset="0"/>
                <a:ea typeface="ＭＳ Ｐゴシック" pitchFamily="34" charset="-128"/>
                <a:cs typeface="Trebuchet MS" pitchFamily="34" charset="0"/>
              </a:rPr>
              <a:t>2/52 industry-sponsored </a:t>
            </a:r>
            <a:r>
              <a:rPr lang="en-US" sz="2000" dirty="0" smtClean="0">
                <a:latin typeface="Trebuchet MS" pitchFamily="34" charset="0"/>
                <a:ea typeface="ＭＳ Ｐゴシック" pitchFamily="34" charset="-128"/>
                <a:cs typeface="Trebuchet MS" pitchFamily="34" charset="0"/>
                <a:sym typeface="Wingdings" pitchFamily="2" charset="2"/>
              </a:rPr>
              <a:t></a:t>
            </a:r>
            <a:r>
              <a:rPr lang="en-US" sz="2000" dirty="0" smtClean="0">
                <a:latin typeface="Trebuchet MS" pitchFamily="34" charset="0"/>
                <a:ea typeface="ＭＳ Ｐゴシック" pitchFamily="34" charset="-128"/>
                <a:cs typeface="Trebuchet MS" pitchFamily="34" charset="0"/>
              </a:rPr>
              <a:t>negative results, others 3/14 negative</a:t>
            </a:r>
          </a:p>
          <a:p>
            <a:pPr lvl="2"/>
            <a:endParaRPr lang="en-US" sz="2000" dirty="0" smtClean="0">
              <a:latin typeface="Trebuchet MS" pitchFamily="34" charset="0"/>
              <a:ea typeface="ＭＳ Ｐゴシック" pitchFamily="34" charset="-128"/>
              <a:cs typeface="Trebuchet MS" pitchFamily="34" charset="0"/>
            </a:endParaRPr>
          </a:p>
          <a:p>
            <a:pPr lvl="2"/>
            <a:r>
              <a:rPr lang="en-US" sz="2000" dirty="0" smtClean="0">
                <a:latin typeface="Trebuchet MS" pitchFamily="34" charset="0"/>
                <a:ea typeface="ＭＳ Ｐゴシック" pitchFamily="34" charset="-128"/>
                <a:cs typeface="Trebuchet MS" pitchFamily="34" charset="0"/>
              </a:rPr>
              <a:t>Of articles in Medline 1980-2002 significant relationship between industry sponsorship and pro-industry conclusions…</a:t>
            </a:r>
            <a:r>
              <a:rPr lang="en-US" sz="2000" b="1" u="sng" dirty="0" smtClean="0">
                <a:latin typeface="Trebuchet MS" pitchFamily="34" charset="0"/>
                <a:ea typeface="ＭＳ Ｐゴシック" pitchFamily="34" charset="-128"/>
                <a:cs typeface="Trebuchet MS" pitchFamily="34" charset="0"/>
              </a:rPr>
              <a:t>odds ratio 3.6</a:t>
            </a:r>
          </a:p>
          <a:p>
            <a:pPr lvl="2"/>
            <a:endParaRPr lang="en-US" sz="2000" dirty="0" smtClean="0">
              <a:latin typeface="Trebuchet MS" pitchFamily="34" charset="0"/>
              <a:ea typeface="ＭＳ Ｐゴシック" pitchFamily="34" charset="-128"/>
              <a:cs typeface="Trebuchet MS" pitchFamily="34" charset="0"/>
            </a:endParaRPr>
          </a:p>
          <a:p>
            <a:pPr lvl="2"/>
            <a:r>
              <a:rPr lang="en-US" sz="2000" dirty="0" smtClean="0">
                <a:latin typeface="Trebuchet MS" pitchFamily="34" charset="0"/>
                <a:ea typeface="ＭＳ Ｐゴシック" pitchFamily="34" charset="-128"/>
                <a:cs typeface="Trebuchet MS" pitchFamily="34" charset="0"/>
              </a:rPr>
              <a:t>Khan et al. in </a:t>
            </a:r>
            <a:r>
              <a:rPr lang="en-US" sz="2000" dirty="0" err="1" smtClean="0">
                <a:latin typeface="Trebuchet MS" pitchFamily="34" charset="0"/>
                <a:ea typeface="ＭＳ Ｐゴシック" pitchFamily="34" charset="-128"/>
                <a:cs typeface="Trebuchet MS" pitchFamily="34" charset="0"/>
              </a:rPr>
              <a:t>ortho</a:t>
            </a:r>
            <a:r>
              <a:rPr lang="en-US" sz="2000" dirty="0" smtClean="0">
                <a:latin typeface="Trebuchet MS" pitchFamily="34" charset="0"/>
                <a:ea typeface="ＭＳ Ｐゴシック" pitchFamily="34" charset="-128"/>
                <a:cs typeface="Trebuchet MS" pitchFamily="34" charset="0"/>
              </a:rPr>
              <a:t> 5 major journals 2002-2004 with strong statistical link between industry funding and favorable outcomes</a:t>
            </a:r>
          </a:p>
          <a:p>
            <a:pPr lvl="2"/>
            <a:endParaRPr lang="en-US" sz="2000" dirty="0" smtClean="0">
              <a:latin typeface="Trebuchet MS" pitchFamily="34" charset="0"/>
              <a:ea typeface="ＭＳ Ｐゴシック" pitchFamily="34" charset="-128"/>
              <a:cs typeface="Trebuchet MS" pitchFamily="34" charset="0"/>
            </a:endParaRPr>
          </a:p>
          <a:p>
            <a:pPr lvl="2"/>
            <a:r>
              <a:rPr lang="en-US" sz="2000" dirty="0" smtClean="0">
                <a:latin typeface="Trebuchet MS" pitchFamily="34" charset="0"/>
                <a:ea typeface="ＭＳ Ｐゴシック" pitchFamily="34" charset="-128"/>
                <a:cs typeface="Trebuchet MS" pitchFamily="34" charset="0"/>
              </a:rPr>
              <a:t>Reasons for bias?</a:t>
            </a:r>
          </a:p>
          <a:p>
            <a:pPr lvl="3"/>
            <a:r>
              <a:rPr lang="en-US" sz="1600" dirty="0" smtClean="0">
                <a:latin typeface="Trebuchet MS" pitchFamily="34" charset="0"/>
                <a:ea typeface="ＭＳ Ｐゴシック" pitchFamily="34" charset="-128"/>
                <a:cs typeface="Trebuchet MS" pitchFamily="34" charset="0"/>
              </a:rPr>
              <a:t>Publication bias with favorable results more often published</a:t>
            </a:r>
          </a:p>
          <a:p>
            <a:pPr lvl="3"/>
            <a:r>
              <a:rPr lang="en-US" sz="1600" dirty="0" smtClean="0">
                <a:latin typeface="Trebuchet MS" pitchFamily="34" charset="0"/>
                <a:ea typeface="ＭＳ Ｐゴシック" pitchFamily="34" charset="-128"/>
                <a:cs typeface="Trebuchet MS" pitchFamily="34" charset="0"/>
              </a:rPr>
              <a:t>Suppression of publication by sponsor for unfavorable results</a:t>
            </a:r>
          </a:p>
          <a:p>
            <a:pPr lvl="3"/>
            <a:r>
              <a:rPr lang="en-US" sz="1600" dirty="0" smtClean="0">
                <a:latin typeface="Trebuchet MS" pitchFamily="34" charset="0"/>
                <a:ea typeface="ＭＳ Ｐゴシック" pitchFamily="34" charset="-128"/>
                <a:cs typeface="Trebuchet MS" pitchFamily="34" charset="0"/>
              </a:rPr>
              <a:t>Study design, particularly with non-inferiority study</a:t>
            </a:r>
          </a:p>
          <a:p>
            <a:r>
              <a:rPr lang="en-US" dirty="0" smtClean="0">
                <a:latin typeface="Trebuchet MS" pitchFamily="34" charset="0"/>
                <a:ea typeface="ＭＳ Ｐゴシック" pitchFamily="34" charset="-128"/>
                <a:cs typeface="Trebuchet MS" pitchFamily="34" charset="0"/>
              </a:rPr>
              <a:t>                        </a:t>
            </a: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C7E2CE4-DA7E-4282-BB7B-C6A3E703EA1F}" type="slidenum">
              <a:rPr lang="en-US" smtClean="0">
                <a:solidFill>
                  <a:srgbClr val="FFFFFF"/>
                </a:solidFill>
                <a:latin typeface="Trebuchet MS" pitchFamily="34" charset="0"/>
              </a:rPr>
              <a:pPr eaLnBrk="1" hangingPunct="1"/>
              <a:t>28</a:t>
            </a:fld>
            <a:endParaRPr lang="en-US" smtClean="0">
              <a:solidFill>
                <a:srgbClr val="FFFFFF"/>
              </a:solidFill>
              <a:latin typeface="Trebuchet MS" pitchFamily="34" charset="0"/>
            </a:endParaRPr>
          </a:p>
        </p:txBody>
      </p:sp>
    </p:spTree>
    <p:extLst>
      <p:ext uri="{BB962C8B-B14F-4D97-AF65-F5344CB8AC3E}">
        <p14:creationId xmlns:p14="http://schemas.microsoft.com/office/powerpoint/2010/main" val="2221822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PUBLISHING IN JBJS</a:t>
            </a:r>
            <a:endParaRPr lang="en-US" sz="3600" dirty="0" smtClean="0">
              <a:latin typeface="Trebuchet MS" pitchFamily="34" charset="0"/>
              <a:ea typeface="ＭＳ Ｐゴシック" pitchFamily="34" charset="-128"/>
              <a:cs typeface="Trebuchet MS" pitchFamily="34" charset="0"/>
            </a:endParaRPr>
          </a:p>
        </p:txBody>
      </p:sp>
      <p:sp>
        <p:nvSpPr>
          <p:cNvPr id="11267" name="Content Placeholder 2"/>
          <p:cNvSpPr>
            <a:spLocks noGrp="1"/>
          </p:cNvSpPr>
          <p:nvPr>
            <p:ph idx="1"/>
          </p:nvPr>
        </p:nvSpPr>
        <p:spPr>
          <a:xfrm>
            <a:off x="0" y="2438400"/>
            <a:ext cx="9144000" cy="3971925"/>
          </a:xfrm>
        </p:spPr>
        <p:txBody>
          <a:bodyPr/>
          <a:lstStyle/>
          <a:p>
            <a:r>
              <a:rPr lang="en-US" sz="2400" b="1" dirty="0" smtClean="0">
                <a:latin typeface="Trebuchet MS" pitchFamily="34" charset="0"/>
                <a:ea typeface="ＭＳ Ｐゴシック" pitchFamily="34" charset="-128"/>
                <a:cs typeface="Trebuchet MS" pitchFamily="34" charset="0"/>
              </a:rPr>
              <a:t>RELATIONSHIP </a:t>
            </a:r>
            <a:r>
              <a:rPr lang="en-US" b="1" dirty="0" smtClean="0">
                <a:latin typeface="Trebuchet MS" pitchFamily="34" charset="0"/>
                <a:ea typeface="ＭＳ Ｐゴシック" pitchFamily="34" charset="-128"/>
                <a:cs typeface="Trebuchet MS" pitchFamily="34" charset="0"/>
              </a:rPr>
              <a:t>WITH</a:t>
            </a:r>
            <a:r>
              <a:rPr lang="en-US" sz="2400" b="1" dirty="0" smtClean="0">
                <a:latin typeface="Trebuchet MS" pitchFamily="34" charset="0"/>
                <a:ea typeface="ＭＳ Ｐゴシック" pitchFamily="34" charset="-128"/>
                <a:cs typeface="Trebuchet MS" pitchFamily="34" charset="0"/>
              </a:rPr>
              <a:t> DECLARED FUNDING SUPPORT &amp; LOE</a:t>
            </a:r>
          </a:p>
          <a:p>
            <a:pPr lvl="1"/>
            <a:r>
              <a:rPr lang="en-US" sz="2000" b="1" dirty="0" smtClean="0">
                <a:latin typeface="Trebuchet MS" pitchFamily="34" charset="0"/>
                <a:ea typeface="ＭＳ Ｐゴシック" pitchFamily="34" charset="-128"/>
                <a:cs typeface="Trebuchet MS" pitchFamily="34" charset="0"/>
              </a:rPr>
              <a:t>Review of JBJS 2003-2007</a:t>
            </a:r>
          </a:p>
          <a:p>
            <a:pPr lvl="1"/>
            <a:r>
              <a:rPr lang="en-US" sz="2000" b="1" dirty="0" smtClean="0">
                <a:latin typeface="Trebuchet MS" pitchFamily="34" charset="0"/>
                <a:ea typeface="ＭＳ Ｐゴシック" pitchFamily="34" charset="-128"/>
                <a:cs typeface="Trebuchet MS" pitchFamily="34" charset="0"/>
              </a:rPr>
              <a:t>246/889 studies funded by industry</a:t>
            </a:r>
          </a:p>
          <a:p>
            <a:pPr lvl="1"/>
            <a:r>
              <a:rPr lang="en-US" sz="2000" b="1" dirty="0" smtClean="0">
                <a:latin typeface="Trebuchet MS" pitchFamily="34" charset="0"/>
                <a:ea typeface="ＭＳ Ｐゴシック" pitchFamily="34" charset="-128"/>
                <a:cs typeface="Trebuchet MS" pitchFamily="34" charset="0"/>
              </a:rPr>
              <a:t>50% level </a:t>
            </a:r>
            <a:r>
              <a:rPr lang="en-US" sz="2000" b="1" dirty="0">
                <a:latin typeface="Trebuchet MS" pitchFamily="34" charset="0"/>
                <a:ea typeface="ＭＳ Ｐゴシック" pitchFamily="34" charset="-128"/>
                <a:cs typeface="Trebuchet MS" pitchFamily="34" charset="0"/>
              </a:rPr>
              <a:t>4</a:t>
            </a:r>
            <a:r>
              <a:rPr lang="en-US" sz="2000" b="1" dirty="0" smtClean="0">
                <a:latin typeface="Trebuchet MS" pitchFamily="34" charset="0"/>
                <a:ea typeface="ＭＳ Ｐゴシック" pitchFamily="34" charset="-128"/>
                <a:cs typeface="Trebuchet MS" pitchFamily="34" charset="0"/>
              </a:rPr>
              <a:t> evidence, 37% I or II</a:t>
            </a:r>
          </a:p>
          <a:p>
            <a:pPr lvl="1"/>
            <a:r>
              <a:rPr lang="en-US" sz="2000" b="1" dirty="0" smtClean="0">
                <a:latin typeface="Trebuchet MS" pitchFamily="34" charset="0"/>
                <a:ea typeface="ＭＳ Ｐゴシック" pitchFamily="34" charset="-128"/>
                <a:cs typeface="Trebuchet MS" pitchFamily="34" charset="0"/>
              </a:rPr>
              <a:t>274 funded by </a:t>
            </a:r>
            <a:r>
              <a:rPr lang="en-US" sz="2000" b="1" dirty="0" err="1" smtClean="0">
                <a:latin typeface="Trebuchet MS" pitchFamily="34" charset="0"/>
                <a:ea typeface="ＭＳ Ｐゴシック" pitchFamily="34" charset="-128"/>
                <a:cs typeface="Trebuchet MS" pitchFamily="34" charset="0"/>
              </a:rPr>
              <a:t>govt</a:t>
            </a:r>
            <a:r>
              <a:rPr lang="en-US" sz="2000" b="1" dirty="0" smtClean="0">
                <a:latin typeface="Trebuchet MS" pitchFamily="34" charset="0"/>
                <a:ea typeface="ＭＳ Ｐゴシック" pitchFamily="34" charset="-128"/>
                <a:cs typeface="Trebuchet MS" pitchFamily="34" charset="0"/>
              </a:rPr>
              <a:t>, foundation, universities 29% level 4,55% 1/2</a:t>
            </a:r>
          </a:p>
          <a:p>
            <a:pPr lvl="1"/>
            <a:r>
              <a:rPr lang="en-US" sz="2000" b="1" dirty="0" smtClean="0">
                <a:latin typeface="Trebuchet MS" pitchFamily="34" charset="0"/>
                <a:ea typeface="ＭＳ Ｐゴシック" pitchFamily="34" charset="-128"/>
                <a:cs typeface="Trebuchet MS" pitchFamily="34" charset="0"/>
              </a:rPr>
              <a:t>366 studies with no funding, 57% level 4</a:t>
            </a:r>
          </a:p>
          <a:p>
            <a:pPr lvl="1"/>
            <a:r>
              <a:rPr lang="en-US" sz="2000" b="1" dirty="0" smtClean="0">
                <a:latin typeface="Trebuchet MS" pitchFamily="34" charset="0"/>
                <a:ea typeface="ＭＳ Ｐゴシック" pitchFamily="34" charset="-128"/>
                <a:cs typeface="Trebuchet MS" pitchFamily="34" charset="0"/>
              </a:rPr>
              <a:t>Association between industry funding and lower LOE (P&lt;0.0001)</a:t>
            </a:r>
          </a:p>
          <a:p>
            <a:r>
              <a:rPr lang="en-US" b="1" dirty="0" smtClean="0">
                <a:latin typeface="Trebuchet MS" pitchFamily="34" charset="0"/>
                <a:ea typeface="ＭＳ Ｐゴシック" pitchFamily="34" charset="-128"/>
                <a:cs typeface="Trebuchet MS" pitchFamily="34" charset="0"/>
              </a:rPr>
              <a:t>                                                      </a:t>
            </a:r>
            <a:r>
              <a:rPr lang="en-US" sz="1800" b="1" i="1" dirty="0" err="1" smtClean="0">
                <a:latin typeface="Trebuchet MS" pitchFamily="34" charset="0"/>
                <a:ea typeface="ＭＳ Ｐゴシック" pitchFamily="34" charset="-128"/>
                <a:cs typeface="Trebuchet MS" pitchFamily="34" charset="0"/>
              </a:rPr>
              <a:t>Noordin</a:t>
            </a:r>
            <a:r>
              <a:rPr lang="en-US" sz="1800" b="1" i="1" dirty="0" smtClean="0">
                <a:latin typeface="Trebuchet MS" pitchFamily="34" charset="0"/>
                <a:ea typeface="ＭＳ Ｐゴシック" pitchFamily="34" charset="-128"/>
                <a:cs typeface="Trebuchet MS" pitchFamily="34" charset="0"/>
              </a:rPr>
              <a:t>, et al., JBJS 2010</a:t>
            </a:r>
          </a:p>
          <a:p>
            <a:endParaRPr lang="en-US" dirty="0" smtClean="0">
              <a:latin typeface="Trebuchet MS" pitchFamily="34" charset="0"/>
              <a:ea typeface="ＭＳ Ｐゴシック" pitchFamily="34" charset="-128"/>
              <a:cs typeface="Trebuchet MS" pitchFamily="34" charset="0"/>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40D9016-728B-4F8D-8CEA-1A86A4BCF544}" type="slidenum">
              <a:rPr lang="en-US" smtClean="0">
                <a:solidFill>
                  <a:srgbClr val="FFFFFF"/>
                </a:solidFill>
                <a:latin typeface="Trebuchet MS" pitchFamily="34" charset="0"/>
              </a:rPr>
              <a:pPr eaLnBrk="1" hangingPunct="1"/>
              <a:t>29</a:t>
            </a:fld>
            <a:endParaRPr lang="en-US" smtClean="0">
              <a:solidFill>
                <a:srgbClr val="FFFFFF"/>
              </a:solidFill>
              <a:latin typeface="Trebuchet MS" pitchFamily="34" charset="0"/>
            </a:endParaRPr>
          </a:p>
        </p:txBody>
      </p:sp>
    </p:spTree>
    <p:extLst>
      <p:ext uri="{BB962C8B-B14F-4D97-AF65-F5344CB8AC3E}">
        <p14:creationId xmlns:p14="http://schemas.microsoft.com/office/powerpoint/2010/main" val="297890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IN JBJS</a:t>
            </a:r>
            <a:endParaRPr lang="en-US" dirty="0"/>
          </a:p>
        </p:txBody>
      </p:sp>
      <p:sp>
        <p:nvSpPr>
          <p:cNvPr id="3" name="Content Placeholder 2"/>
          <p:cNvSpPr>
            <a:spLocks noGrp="1"/>
          </p:cNvSpPr>
          <p:nvPr>
            <p:ph idx="1"/>
          </p:nvPr>
        </p:nvSpPr>
        <p:spPr>
          <a:xfrm>
            <a:off x="0" y="1600200"/>
            <a:ext cx="9296400" cy="5105400"/>
          </a:xfrm>
        </p:spPr>
        <p:txBody>
          <a:bodyPr/>
          <a:lstStyle/>
          <a:p>
            <a:r>
              <a:rPr lang="en-US" b="1" dirty="0" smtClean="0"/>
              <a:t>CHOOSING A TOPIC TO RESEARCH</a:t>
            </a:r>
          </a:p>
          <a:p>
            <a:pPr lvl="1"/>
            <a:r>
              <a:rPr lang="en-US" b="1" dirty="0" smtClean="0"/>
              <a:t>FOCUS IS ON CLINICAL RESEARCH IN ORTHOPAEDICS</a:t>
            </a:r>
          </a:p>
          <a:p>
            <a:pPr lvl="1"/>
            <a:endParaRPr lang="en-US" b="1" dirty="0"/>
          </a:p>
          <a:p>
            <a:pPr lvl="1"/>
            <a:r>
              <a:rPr lang="en-US" b="1" dirty="0" smtClean="0"/>
              <a:t>QUESTIONS THAT ARISE IN CONFERENCE DISCUSSIONS</a:t>
            </a:r>
          </a:p>
          <a:p>
            <a:pPr lvl="2"/>
            <a:r>
              <a:rPr lang="en-US" b="1" dirty="0" smtClean="0"/>
              <a:t>OPEN DISCUSSIONS AT CASE PRESENTATIONS IMPORTANT</a:t>
            </a:r>
          </a:p>
          <a:p>
            <a:pPr lvl="2"/>
            <a:r>
              <a:rPr lang="en-US" b="1" dirty="0" smtClean="0"/>
              <a:t>ATTENDEES AT ALL LEVELS OF TRAINING ENCOURAGED TO COMMENT</a:t>
            </a:r>
          </a:p>
          <a:p>
            <a:pPr lvl="1"/>
            <a:r>
              <a:rPr lang="en-US" b="1" dirty="0" smtClean="0"/>
              <a:t>QUESTIONS ABOUT TREATMENT OF INDIVIDUAL PATIENT</a:t>
            </a:r>
          </a:p>
          <a:p>
            <a:pPr lvl="2"/>
            <a:r>
              <a:rPr lang="en-US" b="1" dirty="0" smtClean="0"/>
              <a:t>DOES THIS ACCEPTED TREATMENT REALLY MAKE SENSE?</a:t>
            </a:r>
          </a:p>
          <a:p>
            <a:pPr lvl="2"/>
            <a:r>
              <a:rPr lang="en-US" b="1" dirty="0" smtClean="0"/>
              <a:t>DOES THIS NEW DRUG CHANGE BLOOD LOSS AT SURGERY?</a:t>
            </a:r>
          </a:p>
          <a:p>
            <a:pPr lvl="2"/>
            <a:r>
              <a:rPr lang="en-US" b="1" dirty="0" smtClean="0"/>
              <a:t>DO I REALLY NEED TO IMMOBILIZE PATIENT AS RECOMMENDED?</a:t>
            </a:r>
          </a:p>
          <a:p>
            <a:pPr lvl="1"/>
            <a:r>
              <a:rPr lang="en-US" b="1" dirty="0" smtClean="0"/>
              <a:t>CRITICAL READING OF JOURNAL ARTICLES</a:t>
            </a:r>
          </a:p>
          <a:p>
            <a:pPr lvl="2"/>
            <a:r>
              <a:rPr lang="en-US" b="1" dirty="0" smtClean="0"/>
              <a:t>DOES AUTHOR HAVE EVIDENCE TO MAKE STATEMENTS?</a:t>
            </a:r>
          </a:p>
          <a:p>
            <a:pPr lvl="2"/>
            <a:r>
              <a:rPr lang="en-US" b="1" dirty="0" smtClean="0"/>
              <a:t>IS THERE STILL A QUESTION THAT HAS NOT BEEN ANSWERED?</a:t>
            </a:r>
          </a:p>
          <a:p>
            <a:pPr lvl="1"/>
            <a:r>
              <a:rPr lang="en-US" b="1" dirty="0" smtClean="0"/>
              <a:t>SKEPTICISM IN STATEMENTS FROM PODIUM PRESENTATIONS</a:t>
            </a:r>
          </a:p>
          <a:p>
            <a:pPr lvl="2"/>
            <a:r>
              <a:rPr lang="en-US" b="1" dirty="0" smtClean="0"/>
              <a:t>CAREFUL LISTENING OFTEN LEADS TO NEW QUESTIONS ON TOPIC</a:t>
            </a:r>
            <a:endParaRPr lang="en-US" b="1"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9906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0" y="1527048"/>
            <a:ext cx="9144000" cy="5178552"/>
          </a:xfrm>
        </p:spPr>
        <p:txBody>
          <a:bodyPr>
            <a:normAutofit fontScale="92500"/>
          </a:bodyPr>
          <a:lstStyle/>
          <a:p>
            <a:pPr>
              <a:buNone/>
            </a:pPr>
            <a:r>
              <a:rPr lang="en-US" b="1" dirty="0" smtClean="0"/>
              <a:t>MANUSCRIPT SUBMISSION AT JBJS (continued)</a:t>
            </a:r>
          </a:p>
          <a:p>
            <a:pPr>
              <a:buNone/>
            </a:pPr>
            <a:endParaRPr lang="en-US" b="1" dirty="0" smtClean="0"/>
          </a:p>
          <a:p>
            <a:pPr lvl="1"/>
            <a:r>
              <a:rPr lang="en-US" sz="2000" b="1" dirty="0"/>
              <a:t>ASSIGNED TO EDITOR-IN-CHIEF</a:t>
            </a:r>
          </a:p>
          <a:p>
            <a:pPr lvl="2"/>
            <a:r>
              <a:rPr lang="en-US" sz="2000" b="1" dirty="0"/>
              <a:t>ASSIGNS CLASSIFICATIONS TO IDENTIFY REVIEWERS</a:t>
            </a:r>
          </a:p>
          <a:p>
            <a:pPr lvl="1"/>
            <a:r>
              <a:rPr lang="en-US" sz="2000" b="1" dirty="0"/>
              <a:t>ASSIGNED TO DEPUTY EDITOR BY SPECIALTY</a:t>
            </a:r>
          </a:p>
          <a:p>
            <a:pPr lvl="2"/>
            <a:r>
              <a:rPr lang="en-US" sz="2000" b="1" dirty="0"/>
              <a:t> MAY REJECT WITHOUT FURTHER REVIEW </a:t>
            </a:r>
            <a:r>
              <a:rPr lang="en-US" sz="2000" b="1" dirty="0" smtClean="0"/>
              <a:t>(15%-20%)</a:t>
            </a:r>
          </a:p>
          <a:p>
            <a:pPr lvl="4"/>
            <a:r>
              <a:rPr lang="en-US" sz="1600" b="1" dirty="0" smtClean="0"/>
              <a:t>POOR STUDY DESIGN</a:t>
            </a:r>
          </a:p>
          <a:p>
            <a:pPr lvl="4"/>
            <a:r>
              <a:rPr lang="en-US" sz="1600" b="1" dirty="0" smtClean="0"/>
              <a:t>BETTER SUITED FOR SUBSPECIALTY JOURNAL</a:t>
            </a:r>
          </a:p>
          <a:p>
            <a:pPr lvl="4"/>
            <a:r>
              <a:rPr lang="en-US" sz="1600" b="1" dirty="0" smtClean="0"/>
              <a:t>INADEQUATE FOLLOW-UP</a:t>
            </a:r>
          </a:p>
          <a:p>
            <a:pPr lvl="4"/>
            <a:r>
              <a:rPr lang="en-US" sz="1600" b="1" dirty="0" smtClean="0"/>
              <a:t>LITTLE OR NO NEW INFORMATION</a:t>
            </a:r>
          </a:p>
          <a:p>
            <a:pPr lvl="2"/>
            <a:endParaRPr lang="en-US" sz="2000" b="1" dirty="0"/>
          </a:p>
          <a:p>
            <a:pPr lvl="1"/>
            <a:r>
              <a:rPr lang="en-US" sz="2000" b="1" dirty="0"/>
              <a:t>SENT FOR REVIEW TO 2 OR 3 REVIEWERS</a:t>
            </a:r>
          </a:p>
          <a:p>
            <a:pPr lvl="1"/>
            <a:r>
              <a:rPr lang="en-US" sz="2000" b="1" dirty="0"/>
              <a:t>WHEN REVIEWS COMPLETE, </a:t>
            </a:r>
            <a:r>
              <a:rPr lang="en-US" sz="2000" b="1" dirty="0" smtClean="0"/>
              <a:t>DEPUTY EDITOR </a:t>
            </a:r>
            <a:r>
              <a:rPr lang="en-US" sz="2000" b="1" dirty="0"/>
              <a:t>COLLATES</a:t>
            </a:r>
          </a:p>
          <a:p>
            <a:pPr lvl="2"/>
            <a:r>
              <a:rPr lang="en-US" sz="2000" b="1" dirty="0"/>
              <a:t>DECIDES IF NEEDS METHODOLOGY/STATISTICS REVIEW</a:t>
            </a:r>
          </a:p>
          <a:p>
            <a:pPr lvl="2"/>
            <a:r>
              <a:rPr lang="en-US" sz="2000" b="1" dirty="0"/>
              <a:t>SUBMITS RECOMMENDED </a:t>
            </a:r>
            <a:r>
              <a:rPr lang="en-US" sz="2000" b="1" dirty="0" smtClean="0"/>
              <a:t>DECISION TO EDITOR </a:t>
            </a:r>
            <a:endParaRPr lang="en-US" sz="2000" b="1" dirty="0"/>
          </a:p>
          <a:p>
            <a:endParaRPr lang="en-US" b="1" dirty="0"/>
          </a:p>
        </p:txBody>
      </p:sp>
    </p:spTree>
    <p:extLst>
      <p:ext uri="{BB962C8B-B14F-4D97-AF65-F5344CB8AC3E}">
        <p14:creationId xmlns:p14="http://schemas.microsoft.com/office/powerpoint/2010/main" val="1214684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0" y="1447800"/>
            <a:ext cx="9144000" cy="5257800"/>
          </a:xfrm>
        </p:spPr>
        <p:txBody>
          <a:bodyPr/>
          <a:lstStyle/>
          <a:p>
            <a:pPr>
              <a:buNone/>
            </a:pPr>
            <a:r>
              <a:rPr lang="en-US" b="1" dirty="0" smtClean="0"/>
              <a:t>PROCESS AT JBJS (continued)</a:t>
            </a:r>
          </a:p>
          <a:p>
            <a:endParaRPr lang="en-US" b="1" dirty="0" smtClean="0"/>
          </a:p>
          <a:p>
            <a:pPr lvl="1"/>
            <a:r>
              <a:rPr lang="en-US" sz="2000" b="1" dirty="0" smtClean="0"/>
              <a:t>DECISION </a:t>
            </a:r>
            <a:r>
              <a:rPr lang="en-US" sz="2000" b="1" dirty="0"/>
              <a:t>BY </a:t>
            </a:r>
            <a:r>
              <a:rPr lang="en-US" sz="2000" b="1" dirty="0" smtClean="0"/>
              <a:t>EDITOR </a:t>
            </a:r>
            <a:r>
              <a:rPr lang="en-US" sz="2000" b="1" dirty="0"/>
              <a:t>SENT TO </a:t>
            </a:r>
            <a:r>
              <a:rPr lang="en-US" sz="2000" b="1" dirty="0" smtClean="0"/>
              <a:t>AUTHORS</a:t>
            </a:r>
          </a:p>
          <a:p>
            <a:pPr lvl="1"/>
            <a:r>
              <a:rPr lang="en-US" sz="2000" b="1" dirty="0" smtClean="0"/>
              <a:t>IF ASKED TO REVISE, AUTHORS COMPLETE REVISION</a:t>
            </a:r>
          </a:p>
          <a:p>
            <a:pPr lvl="1"/>
            <a:endParaRPr lang="en-US" sz="2000" b="1" dirty="0" smtClean="0"/>
          </a:p>
          <a:p>
            <a:pPr lvl="1"/>
            <a:r>
              <a:rPr lang="en-US" sz="2000" b="1" dirty="0" smtClean="0"/>
              <a:t>REVISION MANUSCRIPT REVIEWED</a:t>
            </a:r>
          </a:p>
          <a:p>
            <a:pPr lvl="2"/>
            <a:r>
              <a:rPr lang="en-US" sz="2000" b="1" dirty="0" smtClean="0"/>
              <a:t>BY DE &amp; OFTEN 1 OR MORE OF ORIGINAL REVIEWERS</a:t>
            </a:r>
          </a:p>
          <a:p>
            <a:pPr lvl="2"/>
            <a:endParaRPr lang="en-US" sz="2000" b="1" dirty="0" smtClean="0"/>
          </a:p>
          <a:p>
            <a:pPr lvl="1"/>
            <a:r>
              <a:rPr lang="en-US" sz="2000" b="1" dirty="0" smtClean="0"/>
              <a:t>CYCLE CONTINUES UNTIL DE AND EDITOR SAY ‘READY’</a:t>
            </a:r>
          </a:p>
          <a:p>
            <a:pPr lvl="1"/>
            <a:r>
              <a:rPr lang="en-US" sz="2000" b="1" dirty="0" smtClean="0"/>
              <a:t>FINAL EDITING DONE BY EDITOR-IN-CHIEF </a:t>
            </a:r>
          </a:p>
          <a:p>
            <a:pPr lvl="1"/>
            <a:endParaRPr lang="en-US" sz="2000" b="1" dirty="0" smtClean="0"/>
          </a:p>
          <a:p>
            <a:pPr lvl="1"/>
            <a:r>
              <a:rPr lang="en-US" sz="2000" b="1" dirty="0" smtClean="0"/>
              <a:t> SENT FOR </a:t>
            </a:r>
            <a:r>
              <a:rPr lang="en-US" sz="2000" b="1" dirty="0" smtClean="0">
                <a:sym typeface="Wingdings" pitchFamily="2" charset="2"/>
              </a:rPr>
              <a:t>COPY EDITING AND PUBLICATION</a:t>
            </a:r>
          </a:p>
          <a:p>
            <a:pPr lvl="2"/>
            <a:r>
              <a:rPr lang="en-US" b="1" dirty="0" smtClean="0">
                <a:sym typeface="Wingdings" pitchFamily="2" charset="2"/>
              </a:rPr>
              <a:t>OFTEN QUERIES FOR AUTHORS</a:t>
            </a:r>
          </a:p>
          <a:p>
            <a:pPr lvl="2"/>
            <a:r>
              <a:rPr lang="en-US" b="1" dirty="0" smtClean="0">
                <a:sym typeface="Wingdings" pitchFamily="2" charset="2"/>
              </a:rPr>
              <a:t>THEY DO NOT DELETE TEXT AFTER FINAL EDITOR APPROVAL</a:t>
            </a:r>
            <a:endParaRPr lang="en-US" b="1" dirty="0"/>
          </a:p>
          <a:p>
            <a:pPr lvl="1"/>
            <a:endParaRPr lang="en-US" b="1" dirty="0"/>
          </a:p>
        </p:txBody>
      </p:sp>
    </p:spTree>
    <p:extLst>
      <p:ext uri="{BB962C8B-B14F-4D97-AF65-F5344CB8AC3E}">
        <p14:creationId xmlns:p14="http://schemas.microsoft.com/office/powerpoint/2010/main" val="4161928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26"/>
          <p:cNvSpPr txBox="1">
            <a:spLocks noChangeArrowheads="1"/>
          </p:cNvSpPr>
          <p:nvPr/>
        </p:nvSpPr>
        <p:spPr bwMode="auto">
          <a:xfrm>
            <a:off x="1828800" y="11430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Bef>
                <a:spcPct val="50000"/>
              </a:spcBef>
            </a:pPr>
            <a:r>
              <a:rPr lang="en-US" sz="2800"/>
              <a:t>Editor</a:t>
            </a:r>
          </a:p>
        </p:txBody>
      </p:sp>
      <p:sp>
        <p:nvSpPr>
          <p:cNvPr id="13315" name="Line 1027"/>
          <p:cNvSpPr>
            <a:spLocks noChangeShapeType="1"/>
          </p:cNvSpPr>
          <p:nvPr/>
        </p:nvSpPr>
        <p:spPr bwMode="auto">
          <a:xfrm>
            <a:off x="2286000" y="1752600"/>
            <a:ext cx="0" cy="6858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6" name="Text Box 1028"/>
          <p:cNvSpPr txBox="1">
            <a:spLocks noChangeArrowheads="1"/>
          </p:cNvSpPr>
          <p:nvPr/>
        </p:nvSpPr>
        <p:spPr bwMode="auto">
          <a:xfrm>
            <a:off x="1752600" y="2438400"/>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Bef>
                <a:spcPct val="50000"/>
              </a:spcBef>
            </a:pPr>
            <a:r>
              <a:rPr lang="en-US"/>
              <a:t>DeputyEditor</a:t>
            </a:r>
          </a:p>
        </p:txBody>
      </p:sp>
      <p:sp>
        <p:nvSpPr>
          <p:cNvPr id="13317" name="Text Box 1029"/>
          <p:cNvSpPr txBox="1">
            <a:spLocks noChangeArrowheads="1"/>
          </p:cNvSpPr>
          <p:nvPr/>
        </p:nvSpPr>
        <p:spPr bwMode="auto">
          <a:xfrm>
            <a:off x="304800" y="3810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Bef>
                <a:spcPct val="50000"/>
              </a:spcBef>
            </a:pPr>
            <a:r>
              <a:rPr lang="en-US"/>
              <a:t>Reviewers</a:t>
            </a:r>
          </a:p>
        </p:txBody>
      </p:sp>
      <p:sp>
        <p:nvSpPr>
          <p:cNvPr id="13318" name="Text Box 1030"/>
          <p:cNvSpPr txBox="1">
            <a:spLocks noChangeArrowheads="1"/>
          </p:cNvSpPr>
          <p:nvPr/>
        </p:nvSpPr>
        <p:spPr bwMode="auto">
          <a:xfrm>
            <a:off x="2971800" y="3810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Bef>
                <a:spcPct val="50000"/>
              </a:spcBef>
            </a:pPr>
            <a:r>
              <a:rPr lang="en-US"/>
              <a:t>Author</a:t>
            </a:r>
          </a:p>
        </p:txBody>
      </p:sp>
      <p:sp>
        <p:nvSpPr>
          <p:cNvPr id="13319" name="Line 1031"/>
          <p:cNvSpPr>
            <a:spLocks noChangeShapeType="1"/>
          </p:cNvSpPr>
          <p:nvPr/>
        </p:nvSpPr>
        <p:spPr bwMode="auto">
          <a:xfrm flipH="1">
            <a:off x="1295400" y="3352800"/>
            <a:ext cx="609600" cy="4572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Line 1032"/>
          <p:cNvSpPr>
            <a:spLocks noChangeShapeType="1"/>
          </p:cNvSpPr>
          <p:nvPr/>
        </p:nvSpPr>
        <p:spPr bwMode="auto">
          <a:xfrm flipV="1">
            <a:off x="1371600" y="3352800"/>
            <a:ext cx="685800" cy="5334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1" name="Line 1033"/>
          <p:cNvSpPr>
            <a:spLocks noChangeShapeType="1"/>
          </p:cNvSpPr>
          <p:nvPr/>
        </p:nvSpPr>
        <p:spPr bwMode="auto">
          <a:xfrm>
            <a:off x="2590800" y="3276600"/>
            <a:ext cx="457200" cy="5334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2" name="Line 1034"/>
          <p:cNvSpPr>
            <a:spLocks noChangeShapeType="1"/>
          </p:cNvSpPr>
          <p:nvPr/>
        </p:nvSpPr>
        <p:spPr bwMode="auto">
          <a:xfrm flipH="1" flipV="1">
            <a:off x="2743200" y="3276600"/>
            <a:ext cx="457200" cy="5334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3" name="Line 1035"/>
          <p:cNvSpPr>
            <a:spLocks noChangeShapeType="1"/>
          </p:cNvSpPr>
          <p:nvPr/>
        </p:nvSpPr>
        <p:spPr bwMode="auto">
          <a:xfrm flipV="1">
            <a:off x="2438400" y="1752600"/>
            <a:ext cx="0" cy="6096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4" name="Line 1036"/>
          <p:cNvSpPr>
            <a:spLocks noChangeShapeType="1"/>
          </p:cNvSpPr>
          <p:nvPr/>
        </p:nvSpPr>
        <p:spPr bwMode="auto">
          <a:xfrm>
            <a:off x="2895600" y="1676400"/>
            <a:ext cx="533400" cy="21336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5" name="Line 1037"/>
          <p:cNvSpPr>
            <a:spLocks noChangeShapeType="1"/>
          </p:cNvSpPr>
          <p:nvPr/>
        </p:nvSpPr>
        <p:spPr bwMode="auto">
          <a:xfrm flipH="1" flipV="1">
            <a:off x="3048000" y="1600200"/>
            <a:ext cx="533400" cy="22098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Text Box 1038"/>
          <p:cNvSpPr txBox="1">
            <a:spLocks noChangeArrowheads="1"/>
          </p:cNvSpPr>
          <p:nvPr/>
        </p:nvSpPr>
        <p:spPr bwMode="auto">
          <a:xfrm>
            <a:off x="4953000" y="1219200"/>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a:t>Copy Editor #1</a:t>
            </a:r>
          </a:p>
        </p:txBody>
      </p:sp>
      <p:sp>
        <p:nvSpPr>
          <p:cNvPr id="13327" name="Line 1039"/>
          <p:cNvSpPr>
            <a:spLocks noChangeShapeType="1"/>
          </p:cNvSpPr>
          <p:nvPr/>
        </p:nvSpPr>
        <p:spPr bwMode="auto">
          <a:xfrm>
            <a:off x="3124200" y="1447800"/>
            <a:ext cx="1752600" cy="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8" name="Text Box 2054"/>
          <p:cNvSpPr txBox="1">
            <a:spLocks noChangeArrowheads="1"/>
          </p:cNvSpPr>
          <p:nvPr/>
        </p:nvSpPr>
        <p:spPr bwMode="auto">
          <a:xfrm>
            <a:off x="1295400" y="4724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n-US"/>
              <a:t>Statistics</a:t>
            </a:r>
          </a:p>
        </p:txBody>
      </p:sp>
      <p:sp>
        <p:nvSpPr>
          <p:cNvPr id="13329" name="Line 2055"/>
          <p:cNvSpPr>
            <a:spLocks noChangeShapeType="1"/>
          </p:cNvSpPr>
          <p:nvPr/>
        </p:nvSpPr>
        <p:spPr bwMode="auto">
          <a:xfrm>
            <a:off x="2209800" y="3505200"/>
            <a:ext cx="0" cy="11430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0" name="Line 2056"/>
          <p:cNvSpPr>
            <a:spLocks noChangeShapeType="1"/>
          </p:cNvSpPr>
          <p:nvPr/>
        </p:nvSpPr>
        <p:spPr bwMode="auto">
          <a:xfrm flipV="1">
            <a:off x="2362200" y="3505200"/>
            <a:ext cx="0" cy="10668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1" name="TextBox 1"/>
          <p:cNvSpPr txBox="1">
            <a:spLocks noChangeArrowheads="1"/>
          </p:cNvSpPr>
          <p:nvPr/>
        </p:nvSpPr>
        <p:spPr bwMode="auto">
          <a:xfrm>
            <a:off x="4267200" y="46482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r>
              <a:rPr lang="en-US"/>
              <a:t>The first or second revision may be reviewed by a Deputy Editor for Statistics and Methodology</a:t>
            </a:r>
          </a:p>
        </p:txBody>
      </p:sp>
    </p:spTree>
    <p:extLst>
      <p:ext uri="{BB962C8B-B14F-4D97-AF65-F5344CB8AC3E}">
        <p14:creationId xmlns:p14="http://schemas.microsoft.com/office/powerpoint/2010/main" val="717470781"/>
      </p:ext>
    </p:extLst>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6"/>
          <p:cNvSpPr txBox="1">
            <a:spLocks noChangeArrowheads="1"/>
          </p:cNvSpPr>
          <p:nvPr/>
        </p:nvSpPr>
        <p:spPr bwMode="auto">
          <a:xfrm>
            <a:off x="1828800" y="11430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Bef>
                <a:spcPct val="50000"/>
              </a:spcBef>
            </a:pPr>
            <a:r>
              <a:rPr lang="en-US" sz="2800"/>
              <a:t>Editor</a:t>
            </a:r>
          </a:p>
        </p:txBody>
      </p:sp>
      <p:sp>
        <p:nvSpPr>
          <p:cNvPr id="14339" name="Line 1027"/>
          <p:cNvSpPr>
            <a:spLocks noChangeShapeType="1"/>
          </p:cNvSpPr>
          <p:nvPr/>
        </p:nvSpPr>
        <p:spPr bwMode="auto">
          <a:xfrm>
            <a:off x="2286000" y="1752600"/>
            <a:ext cx="0" cy="6858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0" name="Text Box 1028"/>
          <p:cNvSpPr txBox="1">
            <a:spLocks noChangeArrowheads="1"/>
          </p:cNvSpPr>
          <p:nvPr/>
        </p:nvSpPr>
        <p:spPr bwMode="auto">
          <a:xfrm>
            <a:off x="1752600" y="2438400"/>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Bef>
                <a:spcPct val="50000"/>
              </a:spcBef>
            </a:pPr>
            <a:r>
              <a:rPr lang="en-US"/>
              <a:t>DeputyEditor</a:t>
            </a:r>
          </a:p>
        </p:txBody>
      </p:sp>
      <p:sp>
        <p:nvSpPr>
          <p:cNvPr id="14341" name="Text Box 1029"/>
          <p:cNvSpPr txBox="1">
            <a:spLocks noChangeArrowheads="1"/>
          </p:cNvSpPr>
          <p:nvPr/>
        </p:nvSpPr>
        <p:spPr bwMode="auto">
          <a:xfrm>
            <a:off x="304800" y="3810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Bef>
                <a:spcPct val="50000"/>
              </a:spcBef>
            </a:pPr>
            <a:r>
              <a:rPr lang="en-US"/>
              <a:t>Reviewers</a:t>
            </a:r>
          </a:p>
        </p:txBody>
      </p:sp>
      <p:sp>
        <p:nvSpPr>
          <p:cNvPr id="14342" name="Text Box 1030"/>
          <p:cNvSpPr txBox="1">
            <a:spLocks noChangeArrowheads="1"/>
          </p:cNvSpPr>
          <p:nvPr/>
        </p:nvSpPr>
        <p:spPr bwMode="auto">
          <a:xfrm>
            <a:off x="2971800" y="3810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Bef>
                <a:spcPct val="50000"/>
              </a:spcBef>
            </a:pPr>
            <a:r>
              <a:rPr lang="en-US"/>
              <a:t>Author</a:t>
            </a:r>
          </a:p>
        </p:txBody>
      </p:sp>
      <p:sp>
        <p:nvSpPr>
          <p:cNvPr id="14343" name="Line 1031"/>
          <p:cNvSpPr>
            <a:spLocks noChangeShapeType="1"/>
          </p:cNvSpPr>
          <p:nvPr/>
        </p:nvSpPr>
        <p:spPr bwMode="auto">
          <a:xfrm flipH="1">
            <a:off x="1295400" y="3352800"/>
            <a:ext cx="609600" cy="4572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4" name="Line 1032"/>
          <p:cNvSpPr>
            <a:spLocks noChangeShapeType="1"/>
          </p:cNvSpPr>
          <p:nvPr/>
        </p:nvSpPr>
        <p:spPr bwMode="auto">
          <a:xfrm flipV="1">
            <a:off x="1371600" y="3352800"/>
            <a:ext cx="685800" cy="5334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5" name="Line 1033"/>
          <p:cNvSpPr>
            <a:spLocks noChangeShapeType="1"/>
          </p:cNvSpPr>
          <p:nvPr/>
        </p:nvSpPr>
        <p:spPr bwMode="auto">
          <a:xfrm>
            <a:off x="2590800" y="3276600"/>
            <a:ext cx="457200" cy="5334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6" name="Line 1034"/>
          <p:cNvSpPr>
            <a:spLocks noChangeShapeType="1"/>
          </p:cNvSpPr>
          <p:nvPr/>
        </p:nvSpPr>
        <p:spPr bwMode="auto">
          <a:xfrm flipH="1" flipV="1">
            <a:off x="2743200" y="3276600"/>
            <a:ext cx="457200" cy="5334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7" name="Line 1035"/>
          <p:cNvSpPr>
            <a:spLocks noChangeShapeType="1"/>
          </p:cNvSpPr>
          <p:nvPr/>
        </p:nvSpPr>
        <p:spPr bwMode="auto">
          <a:xfrm flipV="1">
            <a:off x="2438400" y="1752600"/>
            <a:ext cx="0" cy="6096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8" name="Line 1036"/>
          <p:cNvSpPr>
            <a:spLocks noChangeShapeType="1"/>
          </p:cNvSpPr>
          <p:nvPr/>
        </p:nvSpPr>
        <p:spPr bwMode="auto">
          <a:xfrm>
            <a:off x="2895600" y="1676400"/>
            <a:ext cx="533400" cy="21336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9" name="Line 1037"/>
          <p:cNvSpPr>
            <a:spLocks noChangeShapeType="1"/>
          </p:cNvSpPr>
          <p:nvPr/>
        </p:nvSpPr>
        <p:spPr bwMode="auto">
          <a:xfrm flipH="1" flipV="1">
            <a:off x="3048000" y="1600200"/>
            <a:ext cx="533400" cy="22098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0" name="Text Box 1038"/>
          <p:cNvSpPr txBox="1">
            <a:spLocks noChangeArrowheads="1"/>
          </p:cNvSpPr>
          <p:nvPr/>
        </p:nvSpPr>
        <p:spPr bwMode="auto">
          <a:xfrm>
            <a:off x="4953000" y="1219200"/>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a:t>Copy Editor #1</a:t>
            </a:r>
          </a:p>
        </p:txBody>
      </p:sp>
      <p:sp>
        <p:nvSpPr>
          <p:cNvPr id="14351" name="Line 1039"/>
          <p:cNvSpPr>
            <a:spLocks noChangeShapeType="1"/>
          </p:cNvSpPr>
          <p:nvPr/>
        </p:nvSpPr>
        <p:spPr bwMode="auto">
          <a:xfrm>
            <a:off x="3124200" y="1449572"/>
            <a:ext cx="1752600" cy="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2" name="Text Box 1040"/>
          <p:cNvSpPr txBox="1">
            <a:spLocks noChangeArrowheads="1"/>
          </p:cNvSpPr>
          <p:nvPr/>
        </p:nvSpPr>
        <p:spPr bwMode="auto">
          <a:xfrm>
            <a:off x="4953000" y="2362200"/>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a:t>Copy Editor #2</a:t>
            </a:r>
          </a:p>
        </p:txBody>
      </p:sp>
      <p:sp>
        <p:nvSpPr>
          <p:cNvPr id="14353" name="Line 1041"/>
          <p:cNvSpPr>
            <a:spLocks noChangeShapeType="1"/>
          </p:cNvSpPr>
          <p:nvPr/>
        </p:nvSpPr>
        <p:spPr bwMode="auto">
          <a:xfrm>
            <a:off x="5943600" y="1676400"/>
            <a:ext cx="0" cy="6858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4" name="Line 1042"/>
          <p:cNvSpPr>
            <a:spLocks noChangeShapeType="1"/>
          </p:cNvSpPr>
          <p:nvPr/>
        </p:nvSpPr>
        <p:spPr bwMode="auto">
          <a:xfrm>
            <a:off x="5943600" y="2819400"/>
            <a:ext cx="0" cy="6858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5" name="Text Box 1043"/>
          <p:cNvSpPr txBox="1">
            <a:spLocks noChangeArrowheads="1"/>
          </p:cNvSpPr>
          <p:nvPr/>
        </p:nvSpPr>
        <p:spPr bwMode="auto">
          <a:xfrm>
            <a:off x="4572000" y="3505200"/>
            <a:ext cx="281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a:t>Desktop Publishing</a:t>
            </a:r>
          </a:p>
        </p:txBody>
      </p:sp>
      <p:sp>
        <p:nvSpPr>
          <p:cNvPr id="14356" name="Line 1044"/>
          <p:cNvSpPr>
            <a:spLocks noChangeShapeType="1"/>
          </p:cNvSpPr>
          <p:nvPr/>
        </p:nvSpPr>
        <p:spPr bwMode="auto">
          <a:xfrm flipH="1">
            <a:off x="4191000" y="3886200"/>
            <a:ext cx="990600" cy="762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7" name="Line 1045"/>
          <p:cNvSpPr>
            <a:spLocks noChangeShapeType="1"/>
          </p:cNvSpPr>
          <p:nvPr/>
        </p:nvSpPr>
        <p:spPr bwMode="auto">
          <a:xfrm flipV="1">
            <a:off x="4191000" y="4038600"/>
            <a:ext cx="914400" cy="762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8" name="Line 1046"/>
          <p:cNvSpPr>
            <a:spLocks noChangeShapeType="1"/>
          </p:cNvSpPr>
          <p:nvPr/>
        </p:nvSpPr>
        <p:spPr bwMode="auto">
          <a:xfrm>
            <a:off x="5943600" y="4343400"/>
            <a:ext cx="0" cy="5334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9" name="Text Box 1047"/>
          <p:cNvSpPr txBox="1">
            <a:spLocks noChangeArrowheads="1"/>
          </p:cNvSpPr>
          <p:nvPr/>
        </p:nvSpPr>
        <p:spPr bwMode="auto">
          <a:xfrm>
            <a:off x="5133975" y="5029200"/>
            <a:ext cx="157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a:t>Publisher</a:t>
            </a:r>
          </a:p>
        </p:txBody>
      </p:sp>
      <p:sp>
        <p:nvSpPr>
          <p:cNvPr id="14360" name="Text Box 1048"/>
          <p:cNvSpPr txBox="1">
            <a:spLocks noChangeArrowheads="1"/>
          </p:cNvSpPr>
          <p:nvPr/>
        </p:nvSpPr>
        <p:spPr bwMode="auto">
          <a:xfrm>
            <a:off x="1447800" y="4724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n-US"/>
              <a:t>Statistics</a:t>
            </a:r>
          </a:p>
        </p:txBody>
      </p:sp>
      <p:sp>
        <p:nvSpPr>
          <p:cNvPr id="14361" name="Line 1049"/>
          <p:cNvSpPr>
            <a:spLocks noChangeShapeType="1"/>
          </p:cNvSpPr>
          <p:nvPr/>
        </p:nvSpPr>
        <p:spPr bwMode="auto">
          <a:xfrm>
            <a:off x="2209800" y="3505200"/>
            <a:ext cx="0" cy="11430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62" name="Line 1050"/>
          <p:cNvSpPr>
            <a:spLocks noChangeShapeType="1"/>
          </p:cNvSpPr>
          <p:nvPr/>
        </p:nvSpPr>
        <p:spPr bwMode="auto">
          <a:xfrm flipV="1">
            <a:off x="2362200" y="3505200"/>
            <a:ext cx="0" cy="1066800"/>
          </a:xfrm>
          <a:prstGeom prst="line">
            <a:avLst/>
          </a:prstGeom>
          <a:noFill/>
          <a:ln w="25400">
            <a:solidFill>
              <a:srgbClr val="FC0128"/>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54827296"/>
      </p:ext>
    </p:extLst>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868" name="Group 356"/>
          <p:cNvGraphicFramePr>
            <a:graphicFrameLocks noGrp="1"/>
          </p:cNvGraphicFramePr>
          <p:nvPr>
            <p:ph/>
            <p:extLst>
              <p:ext uri="{D42A27DB-BD31-4B8C-83A1-F6EECF244321}">
                <p14:modId xmlns:p14="http://schemas.microsoft.com/office/powerpoint/2010/main" val="1274854716"/>
              </p:ext>
            </p:extLst>
          </p:nvPr>
        </p:nvGraphicFramePr>
        <p:xfrm>
          <a:off x="762000" y="0"/>
          <a:ext cx="3505200" cy="6705088"/>
        </p:xfrm>
        <a:graphic>
          <a:graphicData uri="http://schemas.openxmlformats.org/drawingml/2006/table">
            <a:tbl>
              <a:tblPr/>
              <a:tblGrid>
                <a:gridCol w="1872095"/>
                <a:gridCol w="1633105"/>
              </a:tblGrid>
              <a:tr h="670529">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2"/>
                          </a:solidFill>
                          <a:effectLst/>
                          <a:latin typeface="Arial" charset="0"/>
                          <a:ea typeface="ＭＳ Ｐゴシック" charset="-128"/>
                        </a:rPr>
                        <a:t>Country</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2"/>
                          </a:solidFill>
                          <a:effectLst/>
                          <a:latin typeface="Arial" charset="0"/>
                          <a:ea typeface="ＭＳ Ｐゴシック" charset="-128"/>
                        </a:rPr>
                        <a:t>Submitted</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Australia</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23</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Belgium</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17</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Canada</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92</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China</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93</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France</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Germany</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51</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India</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34</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Italy</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Japan</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75</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Korea</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104</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529">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Netherlands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63</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Sweden</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8</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UK</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119</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US</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1037</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145">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2"/>
                          </a:solidFill>
                          <a:effectLst/>
                          <a:latin typeface="Arial" charset="0"/>
                          <a:ea typeface="ＭＳ Ｐゴシック" charset="-128"/>
                        </a:rPr>
                        <a:t>Total</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2"/>
                          </a:solidFill>
                          <a:effectLst/>
                          <a:latin typeface="Arial" charset="0"/>
                          <a:ea typeface="ＭＳ Ｐゴシック" charset="-128"/>
                        </a:rPr>
                        <a:t>2014</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63" name="Text Box 357"/>
          <p:cNvSpPr txBox="1">
            <a:spLocks noChangeArrowheads="1"/>
          </p:cNvSpPr>
          <p:nvPr/>
        </p:nvSpPr>
        <p:spPr bwMode="auto">
          <a:xfrm>
            <a:off x="5240078" y="1828800"/>
            <a:ext cx="3446721"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n-US" sz="2800" dirty="0">
                <a:solidFill>
                  <a:schemeClr val="tx2"/>
                </a:solidFill>
              </a:rPr>
              <a:t>2012 Manuscripts submitted by </a:t>
            </a:r>
            <a:r>
              <a:rPr lang="en-US" sz="2800" dirty="0" smtClean="0">
                <a:solidFill>
                  <a:schemeClr val="tx2"/>
                </a:solidFill>
              </a:rPr>
              <a:t>country</a:t>
            </a:r>
          </a:p>
          <a:p>
            <a:pPr>
              <a:spcBef>
                <a:spcPct val="50000"/>
              </a:spcBef>
            </a:pPr>
            <a:r>
              <a:rPr lang="en-US" sz="2800" dirty="0" smtClean="0">
                <a:solidFill>
                  <a:schemeClr val="tx2"/>
                </a:solidFill>
              </a:rPr>
              <a:t>Usually about 50%</a:t>
            </a:r>
          </a:p>
          <a:p>
            <a:pPr>
              <a:spcBef>
                <a:spcPct val="50000"/>
              </a:spcBef>
            </a:pPr>
            <a:r>
              <a:rPr lang="en-US" sz="2800" dirty="0" smtClean="0">
                <a:solidFill>
                  <a:schemeClr val="tx2"/>
                </a:solidFill>
              </a:rPr>
              <a:t>from outside USA</a:t>
            </a:r>
            <a:endParaRPr lang="en-US" sz="2800" dirty="0">
              <a:solidFill>
                <a:schemeClr val="tx2"/>
              </a:solidFill>
            </a:endParaRPr>
          </a:p>
          <a:p>
            <a:pPr>
              <a:spcBef>
                <a:spcPct val="50000"/>
              </a:spcBef>
            </a:pPr>
            <a:endParaRPr lang="en-US" sz="2800" dirty="0"/>
          </a:p>
        </p:txBody>
      </p:sp>
    </p:spTree>
    <p:extLst>
      <p:ext uri="{BB962C8B-B14F-4D97-AF65-F5344CB8AC3E}">
        <p14:creationId xmlns:p14="http://schemas.microsoft.com/office/powerpoint/2010/main" val="901175594"/>
      </p:ext>
    </p:extLst>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08090526"/>
              </p:ext>
            </p:extLst>
          </p:nvPr>
        </p:nvGraphicFramePr>
        <p:xfrm>
          <a:off x="609600" y="914400"/>
          <a:ext cx="7772400" cy="5486400"/>
        </p:xfrm>
        <a:graphic>
          <a:graphicData uri="http://schemas.openxmlformats.org/drawingml/2006/table">
            <a:tbl>
              <a:tblPr/>
              <a:tblGrid>
                <a:gridCol w="2374900"/>
                <a:gridCol w="1347788"/>
                <a:gridCol w="1349375"/>
                <a:gridCol w="1350962"/>
                <a:gridCol w="1349375"/>
              </a:tblGrid>
              <a:tr h="63500">
                <a:tc gridSpan="5">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charset="0"/>
                          <a:ea typeface="ＭＳ Ｐゴシック" charset="-128"/>
                        </a:rPr>
                        <a:t>TABLE 2 Country of Origin for 2013 JBJS Submissions</a:t>
                      </a:r>
                    </a:p>
                  </a:txBody>
                  <a:tcPr marL="12700" marR="12700"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BD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charset="0"/>
                          <a:ea typeface="ＭＳ Ｐゴシック" charset="-128"/>
                        </a:rPr>
                        <a:t>Country </a:t>
                      </a:r>
                    </a:p>
                  </a:txBody>
                  <a:tcPr marL="12700" marR="12700"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BD9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charset="0"/>
                          <a:ea typeface="ＭＳ Ｐゴシック" charset="-128"/>
                        </a:rPr>
                        <a:t>2012</a:t>
                      </a:r>
                    </a:p>
                  </a:txBody>
                  <a:tcPr marL="12700" marR="12700"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B71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charset="0"/>
                          <a:ea typeface="ＭＳ Ｐゴシック" charset="-128"/>
                        </a:rPr>
                        <a:t>% of Total</a:t>
                      </a:r>
                    </a:p>
                  </a:txBody>
                  <a:tcPr marL="12700" marR="12700"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FB714"/>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charset="0"/>
                          <a:ea typeface="ＭＳ Ｐゴシック" charset="-128"/>
                        </a:rPr>
                        <a:t>2013</a:t>
                      </a:r>
                    </a:p>
                  </a:txBody>
                  <a:tcPr marL="12700" marR="12700"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BD90"/>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alibri" charset="0"/>
                          <a:ea typeface="ＭＳ Ｐゴシック" charset="-128"/>
                        </a:rPr>
                        <a:t>% of Total</a:t>
                      </a:r>
                    </a:p>
                  </a:txBody>
                  <a:tcPr marL="12700" marR="12700"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2BD90"/>
                    </a:solid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BRAZIL</a:t>
                      </a:r>
                    </a:p>
                  </a:txBody>
                  <a:tcPr marL="12700" marR="12700" marT="12700" marB="0" anchor="b" horzOverflow="overflow">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19</a:t>
                      </a:r>
                    </a:p>
                  </a:txBody>
                  <a:tcPr marL="12700" marR="12700" marT="1270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8</a:t>
                      </a:r>
                    </a:p>
                  </a:txBody>
                  <a:tcPr marL="12700" marR="12700" marT="1270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0%</a:t>
                      </a:r>
                    </a:p>
                  </a:txBody>
                  <a:tcPr marL="12700" marR="12700" marT="12700" marB="0" anchor="b" horzOverflow="overflow">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CANADA</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90</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4%</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67</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4%</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CHINA</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93</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5%</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74</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5%</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FINLAND</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12</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13</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FRANCE</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20</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17</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GERMANY</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51</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3%</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41</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3%</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INDIA</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34</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2%</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12</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ISRAEL</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14</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8</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0%</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ITALY</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20</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19</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JAPAN</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65</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3%</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75</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5%</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406400">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KOREA, REPUBLIC OF</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104</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5%</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95</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6%</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NETHERLANDS</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63</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3%</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46</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3%</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SWITZERLAND</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28</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20</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UNITED KINGDOM</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119</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128"/>
                        </a:rPr>
                        <a:t>6%</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64</a:t>
                      </a:r>
                    </a:p>
                  </a:txBody>
                  <a:tcPr marL="12700" marR="12700" marT="1270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4%</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314325">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UNITED STATES</a:t>
                      </a:r>
                    </a:p>
                  </a:txBody>
                  <a:tcPr marL="12700" marR="12700" marT="12700" marB="0" anchor="b" horzOverflow="overflow">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1037</a:t>
                      </a:r>
                    </a:p>
                  </a:txBody>
                  <a:tcPr marL="12700" marR="12700" marT="1270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51%</a:t>
                      </a:r>
                    </a:p>
                  </a:txBody>
                  <a:tcPr marL="12700" marR="12700" marT="1270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rPr>
                        <a:t>874</a:t>
                      </a:r>
                    </a:p>
                  </a:txBody>
                  <a:tcPr marL="12700" marR="12700" marT="1270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128"/>
                        </a:rPr>
                        <a:t>54%</a:t>
                      </a:r>
                    </a:p>
                  </a:txBody>
                  <a:tcPr marL="12700" marR="12700" marT="12700" marB="0" anchor="b" horzOverflow="overflow">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43264048"/>
      </p:ext>
    </p:extLst>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99" name="Group 83"/>
          <p:cNvGraphicFramePr>
            <a:graphicFrameLocks noGrp="1"/>
          </p:cNvGraphicFramePr>
          <p:nvPr>
            <p:ph/>
          </p:nvPr>
        </p:nvGraphicFramePr>
        <p:xfrm>
          <a:off x="65088" y="1524000"/>
          <a:ext cx="9002712" cy="2057400"/>
        </p:xfrm>
        <a:graphic>
          <a:graphicData uri="http://schemas.openxmlformats.org/drawingml/2006/table">
            <a:tbl>
              <a:tblPr/>
              <a:tblGrid>
                <a:gridCol w="1382712"/>
                <a:gridCol w="812800"/>
                <a:gridCol w="762000"/>
                <a:gridCol w="838200"/>
                <a:gridCol w="838200"/>
                <a:gridCol w="838200"/>
                <a:gridCol w="838200"/>
                <a:gridCol w="838200"/>
                <a:gridCol w="838200"/>
                <a:gridCol w="1016000"/>
              </a:tblGrid>
              <a:tr h="384175">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Research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Clinical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559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661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768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873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956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952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1243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1343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910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992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1269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1237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1410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1606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1631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15" name="Text Box 84"/>
          <p:cNvSpPr txBox="1">
            <a:spLocks noChangeArrowheads="1"/>
          </p:cNvSpPr>
          <p:nvPr/>
        </p:nvSpPr>
        <p:spPr bwMode="auto">
          <a:xfrm>
            <a:off x="1524000" y="533400"/>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n-US">
                <a:solidFill>
                  <a:schemeClr val="tx2"/>
                </a:solidFill>
              </a:rPr>
              <a:t>JBJS Scientific Manuscripts Received</a:t>
            </a:r>
          </a:p>
        </p:txBody>
      </p:sp>
      <p:graphicFrame>
        <p:nvGraphicFramePr>
          <p:cNvPr id="5" name="Table 4"/>
          <p:cNvGraphicFramePr>
            <a:graphicFrameLocks noGrp="1"/>
          </p:cNvGraphicFramePr>
          <p:nvPr/>
        </p:nvGraphicFramePr>
        <p:xfrm>
          <a:off x="2514600" y="3962400"/>
          <a:ext cx="4876800" cy="2497142"/>
        </p:xfrm>
        <a:graphic>
          <a:graphicData uri="http://schemas.openxmlformats.org/drawingml/2006/table">
            <a:tbl>
              <a:tblPr/>
              <a:tblGrid>
                <a:gridCol w="1657350"/>
                <a:gridCol w="890588"/>
                <a:gridCol w="744537"/>
                <a:gridCol w="1584325"/>
              </a:tblGrid>
              <a:tr h="371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charset="0"/>
                          <a:ea typeface="ＭＳ Ｐゴシック" charset="-128"/>
                        </a:rPr>
                        <a:t>Product</a:t>
                      </a:r>
                    </a:p>
                  </a:txBody>
                  <a:tcPr marT="45701" marB="45701"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2011</a:t>
                      </a:r>
                    </a:p>
                  </a:txBody>
                  <a:tcPr marT="45701" marB="45701"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2012</a:t>
                      </a:r>
                    </a:p>
                  </a:txBody>
                  <a:tcPr marT="45701" marB="45701"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2013 (01-08)</a:t>
                      </a:r>
                    </a:p>
                  </a:txBody>
                  <a:tcPr marT="45701" marB="45701"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r>
              <a:tr h="371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JBJS</a:t>
                      </a:r>
                    </a:p>
                  </a:txBody>
                  <a:tcPr marT="45701" marB="45701"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5773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2024</a:t>
                      </a:r>
                    </a:p>
                  </a:txBody>
                  <a:tcPr marT="45701" marB="45701"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5773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2014</a:t>
                      </a:r>
                    </a:p>
                  </a:txBody>
                  <a:tcPr marT="45701" marB="45701"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5773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1075</a:t>
                      </a:r>
                    </a:p>
                  </a:txBody>
                  <a:tcPr marT="45701" marB="45701"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C57736"/>
                    </a:solidFill>
                  </a:tcPr>
                </a:tc>
              </a:tr>
              <a:tr h="371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Case Connector</a:t>
                      </a:r>
                    </a:p>
                  </a:txBody>
                  <a:tcPr marT="45701" marB="45701" horzOverflow="overflow">
                    <a:lnL>
                      <a:noFill/>
                    </a:lnL>
                    <a:lnR>
                      <a:noFill/>
                    </a:lnR>
                    <a:lnT>
                      <a:noFill/>
                    </a:lnT>
                    <a:lnB>
                      <a:noFill/>
                    </a:lnB>
                    <a:lnTlToBr>
                      <a:noFill/>
                    </a:lnTlToBr>
                    <a:lnBlToTr>
                      <a:noFill/>
                    </a:lnBlToTr>
                    <a:solidFill>
                      <a:srgbClr val="F7964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214</a:t>
                      </a:r>
                    </a:p>
                  </a:txBody>
                  <a:tcPr marT="45701" marB="45701" horzOverflow="overflow">
                    <a:lnL>
                      <a:noFill/>
                    </a:lnL>
                    <a:lnR>
                      <a:noFill/>
                    </a:lnR>
                    <a:lnT>
                      <a:noFill/>
                    </a:lnT>
                    <a:lnB>
                      <a:noFill/>
                    </a:lnB>
                    <a:lnTlToBr>
                      <a:noFill/>
                    </a:lnTlToBr>
                    <a:lnBlToTr>
                      <a:noFill/>
                    </a:lnBlToTr>
                    <a:solidFill>
                      <a:srgbClr val="F7964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362</a:t>
                      </a:r>
                    </a:p>
                  </a:txBody>
                  <a:tcPr marT="45701" marB="45701" horzOverflow="overflow">
                    <a:lnL>
                      <a:noFill/>
                    </a:lnL>
                    <a:lnR>
                      <a:noFill/>
                    </a:lnR>
                    <a:lnT>
                      <a:noFill/>
                    </a:lnT>
                    <a:lnB>
                      <a:noFill/>
                    </a:lnB>
                    <a:lnTlToBr>
                      <a:noFill/>
                    </a:lnTlToBr>
                    <a:lnBlToTr>
                      <a:noFill/>
                    </a:lnBlToTr>
                    <a:solidFill>
                      <a:srgbClr val="F7964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212</a:t>
                      </a:r>
                    </a:p>
                  </a:txBody>
                  <a:tcPr marT="45701" marB="45701" horzOverflow="overflow">
                    <a:lnL>
                      <a:noFill/>
                    </a:lnL>
                    <a:lnR>
                      <a:noFill/>
                    </a:lnR>
                    <a:lnT>
                      <a:noFill/>
                    </a:lnT>
                    <a:lnB>
                      <a:noFill/>
                    </a:lnB>
                    <a:lnTlToBr>
                      <a:noFill/>
                    </a:lnTlToBr>
                    <a:lnBlToTr>
                      <a:noFill/>
                    </a:lnBlToTr>
                    <a:solidFill>
                      <a:srgbClr val="F79646"/>
                    </a:solidFill>
                  </a:tcPr>
                </a:tc>
              </a:tr>
              <a:tr h="6400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Essential Surg Techniques</a:t>
                      </a:r>
                    </a:p>
                  </a:txBody>
                  <a:tcPr marT="45701" marB="45701" horzOverflow="overflow">
                    <a:lnL>
                      <a:noFill/>
                    </a:lnL>
                    <a:lnR>
                      <a:noFill/>
                    </a:lnR>
                    <a:lnT>
                      <a:noFill/>
                    </a:lnT>
                    <a:lnB>
                      <a:noFill/>
                    </a:lnB>
                    <a:lnTlToBr>
                      <a:noFill/>
                    </a:lnTlToBr>
                    <a:lnBlToTr>
                      <a:noFill/>
                    </a:lnBlToTr>
                    <a:solidFill>
                      <a:srgbClr val="C5773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36</a:t>
                      </a:r>
                    </a:p>
                  </a:txBody>
                  <a:tcPr marT="45701" marB="45701" horzOverflow="overflow">
                    <a:lnL>
                      <a:noFill/>
                    </a:lnL>
                    <a:lnR>
                      <a:noFill/>
                    </a:lnR>
                    <a:lnT>
                      <a:noFill/>
                    </a:lnT>
                    <a:lnB>
                      <a:noFill/>
                    </a:lnB>
                    <a:lnTlToBr>
                      <a:noFill/>
                    </a:lnTlToBr>
                    <a:lnBlToTr>
                      <a:noFill/>
                    </a:lnBlToTr>
                    <a:solidFill>
                      <a:srgbClr val="C5773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17</a:t>
                      </a:r>
                    </a:p>
                  </a:txBody>
                  <a:tcPr marT="45701" marB="45701" horzOverflow="overflow">
                    <a:lnL>
                      <a:noFill/>
                    </a:lnL>
                    <a:lnR>
                      <a:noFill/>
                    </a:lnR>
                    <a:lnT>
                      <a:noFill/>
                    </a:lnT>
                    <a:lnB>
                      <a:noFill/>
                    </a:lnB>
                    <a:lnTlToBr>
                      <a:noFill/>
                    </a:lnTlToBr>
                    <a:lnBlToTr>
                      <a:noFill/>
                    </a:lnBlToTr>
                    <a:solidFill>
                      <a:srgbClr val="C5773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30</a:t>
                      </a:r>
                    </a:p>
                  </a:txBody>
                  <a:tcPr marT="45701" marB="45701" horzOverflow="overflow">
                    <a:lnL>
                      <a:noFill/>
                    </a:lnL>
                    <a:lnR>
                      <a:noFill/>
                    </a:lnR>
                    <a:lnT>
                      <a:noFill/>
                    </a:lnT>
                    <a:lnB>
                      <a:noFill/>
                    </a:lnB>
                    <a:lnTlToBr>
                      <a:noFill/>
                    </a:lnTlToBr>
                    <a:lnBlToTr>
                      <a:noFill/>
                    </a:lnBlToTr>
                    <a:solidFill>
                      <a:srgbClr val="C57736"/>
                    </a:solidFill>
                  </a:tcPr>
                </a:tc>
              </a:tr>
              <a:tr h="371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JBJS Reviews</a:t>
                      </a:r>
                    </a:p>
                  </a:txBody>
                  <a:tcPr marT="45701" marB="45701" horzOverflow="overflow">
                    <a:lnL>
                      <a:noFill/>
                    </a:lnL>
                    <a:lnR>
                      <a:noFill/>
                    </a:lnR>
                    <a:lnT>
                      <a:noFill/>
                    </a:lnT>
                    <a:lnB>
                      <a:noFill/>
                    </a:lnB>
                    <a:lnTlToBr>
                      <a:noFill/>
                    </a:lnTlToBr>
                    <a:lnBlToTr>
                      <a:noFill/>
                    </a:lnBlToTr>
                    <a:solidFill>
                      <a:srgbClr val="F7964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NA</a:t>
                      </a:r>
                    </a:p>
                  </a:txBody>
                  <a:tcPr marT="45701" marB="45701" horzOverflow="overflow">
                    <a:lnL>
                      <a:noFill/>
                    </a:lnL>
                    <a:lnR>
                      <a:noFill/>
                    </a:lnR>
                    <a:lnT>
                      <a:noFill/>
                    </a:lnT>
                    <a:lnB>
                      <a:noFill/>
                    </a:lnB>
                    <a:lnTlToBr>
                      <a:noFill/>
                    </a:lnTlToBr>
                    <a:lnBlToTr>
                      <a:noFill/>
                    </a:lnBlToTr>
                    <a:solidFill>
                      <a:srgbClr val="F7964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NA</a:t>
                      </a:r>
                    </a:p>
                  </a:txBody>
                  <a:tcPr marT="45701" marB="45701" horzOverflow="overflow">
                    <a:lnL>
                      <a:noFill/>
                    </a:lnL>
                    <a:lnR>
                      <a:noFill/>
                    </a:lnR>
                    <a:lnT>
                      <a:noFill/>
                    </a:lnT>
                    <a:lnB>
                      <a:noFill/>
                    </a:lnB>
                    <a:lnTlToBr>
                      <a:noFill/>
                    </a:lnTlToBr>
                    <a:lnBlToTr>
                      <a:noFill/>
                    </a:lnBlToTr>
                    <a:solidFill>
                      <a:srgbClr val="F7964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44</a:t>
                      </a:r>
                    </a:p>
                  </a:txBody>
                  <a:tcPr marT="45701" marB="45701" horzOverflow="overflow">
                    <a:lnL>
                      <a:noFill/>
                    </a:lnL>
                    <a:lnR>
                      <a:noFill/>
                    </a:lnR>
                    <a:lnT>
                      <a:noFill/>
                    </a:lnT>
                    <a:lnB>
                      <a:noFill/>
                    </a:lnB>
                    <a:lnTlToBr>
                      <a:noFill/>
                    </a:lnTlToBr>
                    <a:lnBlToTr>
                      <a:noFill/>
                    </a:lnBlToTr>
                    <a:solidFill>
                      <a:srgbClr val="F79646"/>
                    </a:solidFill>
                  </a:tcPr>
                </a:tc>
              </a:tr>
              <a:tr h="3714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Total</a:t>
                      </a:r>
                    </a:p>
                  </a:txBody>
                  <a:tcPr marT="45701" marB="45701" horzOverflow="overflow">
                    <a:lnL>
                      <a:noFill/>
                    </a:lnL>
                    <a:lnR>
                      <a:noFill/>
                    </a:lnR>
                    <a:lnT>
                      <a:noFill/>
                    </a:lnT>
                    <a:lnB>
                      <a:noFill/>
                    </a:lnB>
                    <a:lnTlToBr>
                      <a:noFill/>
                    </a:lnTlToBr>
                    <a:lnBlToTr>
                      <a:noFill/>
                    </a:lnBlToTr>
                    <a:solidFill>
                      <a:srgbClr val="C5773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2274</a:t>
                      </a:r>
                    </a:p>
                  </a:txBody>
                  <a:tcPr marT="45701" marB="45701" horzOverflow="overflow">
                    <a:lnL>
                      <a:noFill/>
                    </a:lnL>
                    <a:lnR>
                      <a:noFill/>
                    </a:lnR>
                    <a:lnT>
                      <a:noFill/>
                    </a:lnT>
                    <a:lnB>
                      <a:noFill/>
                    </a:lnB>
                    <a:lnTlToBr>
                      <a:noFill/>
                    </a:lnTlToBr>
                    <a:lnBlToTr>
                      <a:noFill/>
                    </a:lnBlToTr>
                    <a:solidFill>
                      <a:srgbClr val="C5773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charset="0"/>
                          <a:ea typeface="ＭＳ Ｐゴシック" charset="-128"/>
                        </a:rPr>
                        <a:t>2393</a:t>
                      </a:r>
                    </a:p>
                  </a:txBody>
                  <a:tcPr marT="45701" marB="45701" horzOverflow="overflow">
                    <a:lnL>
                      <a:noFill/>
                    </a:lnL>
                    <a:lnR>
                      <a:noFill/>
                    </a:lnR>
                    <a:lnT>
                      <a:noFill/>
                    </a:lnT>
                    <a:lnB>
                      <a:noFill/>
                    </a:lnB>
                    <a:lnTlToBr>
                      <a:noFill/>
                    </a:lnTlToBr>
                    <a:lnBlToTr>
                      <a:noFill/>
                    </a:lnBlToTr>
                    <a:solidFill>
                      <a:srgbClr val="C5773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libri" charset="0"/>
                          <a:ea typeface="ＭＳ Ｐゴシック" charset="-128"/>
                        </a:rPr>
                        <a:t>1361</a:t>
                      </a:r>
                    </a:p>
                  </a:txBody>
                  <a:tcPr marT="45701" marB="45701" horzOverflow="overflow">
                    <a:lnL>
                      <a:noFill/>
                    </a:lnL>
                    <a:lnR>
                      <a:noFill/>
                    </a:lnR>
                    <a:lnT>
                      <a:noFill/>
                    </a:lnT>
                    <a:lnB>
                      <a:noFill/>
                    </a:lnB>
                    <a:lnTlToBr>
                      <a:noFill/>
                    </a:lnTlToBr>
                    <a:lnBlToTr>
                      <a:noFill/>
                    </a:lnBlToTr>
                    <a:solidFill>
                      <a:srgbClr val="C57736"/>
                    </a:solidFill>
                  </a:tcPr>
                </a:tc>
              </a:tr>
            </a:tbl>
          </a:graphicData>
        </a:graphic>
      </p:graphicFrame>
      <p:sp>
        <p:nvSpPr>
          <p:cNvPr id="19542" name="TextBox 5"/>
          <p:cNvSpPr txBox="1">
            <a:spLocks noChangeArrowheads="1"/>
          </p:cNvSpPr>
          <p:nvPr/>
        </p:nvSpPr>
        <p:spPr bwMode="auto">
          <a:xfrm>
            <a:off x="304800" y="459105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a:t>All article types</a:t>
            </a:r>
          </a:p>
        </p:txBody>
      </p:sp>
    </p:spTree>
    <p:extLst>
      <p:ext uri="{BB962C8B-B14F-4D97-AF65-F5344CB8AC3E}">
        <p14:creationId xmlns:p14="http://schemas.microsoft.com/office/powerpoint/2010/main" val="2738662472"/>
      </p:ext>
    </p:extLst>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0" y="1600200"/>
            <a:ext cx="8991600" cy="5257800"/>
          </a:xfrm>
        </p:spPr>
        <p:txBody>
          <a:bodyPr>
            <a:normAutofit fontScale="92500" lnSpcReduction="20000"/>
          </a:bodyPr>
          <a:lstStyle/>
          <a:p>
            <a:pPr>
              <a:buNone/>
            </a:pPr>
            <a:r>
              <a:rPr lang="en-US" b="1" dirty="0" smtClean="0"/>
              <a:t>GENERAL PRINCIPLES FOR JBJS REVIEWERS</a:t>
            </a:r>
          </a:p>
          <a:p>
            <a:pPr lvl="1"/>
            <a:endParaRPr lang="en-US" sz="2000" b="1" dirty="0" smtClean="0"/>
          </a:p>
          <a:p>
            <a:pPr lvl="1"/>
            <a:r>
              <a:rPr lang="en-US" sz="2000" b="1" dirty="0" smtClean="0"/>
              <a:t>ADVISING THE EDITORS FROM EXPERT VIEWPOINT</a:t>
            </a:r>
          </a:p>
          <a:p>
            <a:pPr lvl="2"/>
            <a:r>
              <a:rPr lang="en-US" sz="2000" b="1" dirty="0" smtClean="0"/>
              <a:t>EDITORS MAKE FINAL DECISION</a:t>
            </a:r>
          </a:p>
          <a:p>
            <a:pPr lvl="1"/>
            <a:endParaRPr lang="en-US" sz="2000" b="1" dirty="0" smtClean="0"/>
          </a:p>
          <a:p>
            <a:pPr lvl="1"/>
            <a:r>
              <a:rPr lang="en-US" sz="2000" b="1" dirty="0" smtClean="0"/>
              <a:t>CONSTRUCTIVE CRITICISM, NOT NEGATIVITY URGED</a:t>
            </a:r>
          </a:p>
          <a:p>
            <a:pPr lvl="2"/>
            <a:r>
              <a:rPr lang="en-US" sz="2000" b="1" dirty="0" smtClean="0"/>
              <a:t>ASK REVIEWERS TO AVOID PEJORATIVE LANGUAGE</a:t>
            </a:r>
          </a:p>
          <a:p>
            <a:pPr lvl="1"/>
            <a:endParaRPr lang="en-US" sz="2000" b="1" dirty="0" smtClean="0"/>
          </a:p>
          <a:p>
            <a:pPr lvl="1"/>
            <a:r>
              <a:rPr lang="en-US" sz="2000" b="1" dirty="0" smtClean="0"/>
              <a:t>KEEP CONFIDENTIALITY</a:t>
            </a:r>
          </a:p>
          <a:p>
            <a:pPr lvl="2"/>
            <a:r>
              <a:rPr lang="en-US" sz="2000" b="1" dirty="0" smtClean="0"/>
              <a:t>DATA SHOULD NOT BE DISCUSSED UNTIL PUBLISHED</a:t>
            </a:r>
          </a:p>
          <a:p>
            <a:pPr lvl="1"/>
            <a:endParaRPr lang="en-US" sz="2000" b="1" dirty="0" smtClean="0"/>
          </a:p>
          <a:p>
            <a:pPr lvl="1"/>
            <a:r>
              <a:rPr lang="en-US" sz="2000" b="1" dirty="0" smtClean="0"/>
              <a:t>TIMELY REVIEW IF ACCEPT ASSIGNMENT</a:t>
            </a:r>
          </a:p>
          <a:p>
            <a:pPr lvl="2"/>
            <a:r>
              <a:rPr lang="en-US" sz="2000" b="1" dirty="0" smtClean="0"/>
              <a:t>ALL AUTHORS PREFER QUICK DECISION</a:t>
            </a:r>
          </a:p>
          <a:p>
            <a:pPr lvl="1"/>
            <a:endParaRPr lang="en-US" sz="2000" b="1" dirty="0" smtClean="0"/>
          </a:p>
          <a:p>
            <a:pPr lvl="1"/>
            <a:r>
              <a:rPr lang="en-US" sz="2000" b="1" dirty="0" smtClean="0"/>
              <a:t>REVIEWERS DISCLOSE  POSSIBLE CONFLICTS OF INTEREST</a:t>
            </a:r>
          </a:p>
          <a:p>
            <a:pPr lvl="1"/>
            <a:endParaRPr lang="en-US" sz="2000" b="1" dirty="0" smtClean="0"/>
          </a:p>
          <a:p>
            <a:pPr lvl="1"/>
            <a:r>
              <a:rPr lang="en-US" sz="2000" b="1" dirty="0" smtClean="0"/>
              <a:t>MAIN PURPOSE</a:t>
            </a:r>
            <a:r>
              <a:rPr lang="en-US" sz="2000" b="1" dirty="0" smtClean="0">
                <a:sym typeface="Wingdings" pitchFamily="2" charset="2"/>
              </a:rPr>
              <a:t> IMPROVE WHAT IS PUBLISHED</a:t>
            </a:r>
            <a:endParaRPr lang="en-US" sz="2000" b="1" dirty="0"/>
          </a:p>
        </p:txBody>
      </p:sp>
    </p:spTree>
    <p:extLst>
      <p:ext uri="{BB962C8B-B14F-4D97-AF65-F5344CB8AC3E}">
        <p14:creationId xmlns:p14="http://schemas.microsoft.com/office/powerpoint/2010/main" val="4184447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457200" y="1600200"/>
            <a:ext cx="8686800" cy="4953000"/>
          </a:xfrm>
        </p:spPr>
        <p:txBody>
          <a:bodyPr>
            <a:normAutofit fontScale="92500" lnSpcReduction="20000"/>
          </a:bodyPr>
          <a:lstStyle/>
          <a:p>
            <a:pPr>
              <a:buNone/>
            </a:pPr>
            <a:r>
              <a:rPr lang="en-US" b="1" dirty="0" smtClean="0"/>
              <a:t>WHAT ARE WE LOOKING FOR?</a:t>
            </a:r>
          </a:p>
          <a:p>
            <a:pPr lvl="1"/>
            <a:endParaRPr lang="en-US" sz="2000" b="1" dirty="0" smtClean="0"/>
          </a:p>
          <a:p>
            <a:pPr lvl="1"/>
            <a:r>
              <a:rPr lang="en-US" sz="2000" b="1" dirty="0" smtClean="0"/>
              <a:t>IMPORTANCE OF TOPIC</a:t>
            </a:r>
          </a:p>
          <a:p>
            <a:pPr lvl="2"/>
            <a:r>
              <a:rPr lang="en-US" sz="2000" b="1" dirty="0" smtClean="0"/>
              <a:t>IS INFORMATION ON THIS TOPIC WIDELY SOUGHT?</a:t>
            </a:r>
          </a:p>
          <a:p>
            <a:pPr lvl="2"/>
            <a:endParaRPr lang="en-US" sz="2000" b="1" dirty="0" smtClean="0"/>
          </a:p>
          <a:p>
            <a:pPr lvl="1"/>
            <a:r>
              <a:rPr lang="en-US" sz="2000" b="1" dirty="0" smtClean="0"/>
              <a:t>RELAVANCE TO READERS</a:t>
            </a:r>
          </a:p>
          <a:p>
            <a:pPr lvl="2"/>
            <a:r>
              <a:rPr lang="en-US" sz="2000" b="1" dirty="0" smtClean="0"/>
              <a:t>DATA WIDELY APPRECIATED BY READERS</a:t>
            </a:r>
          </a:p>
          <a:p>
            <a:pPr lvl="2"/>
            <a:r>
              <a:rPr lang="en-US" sz="2000" b="1" dirty="0" smtClean="0"/>
              <a:t>BETTER SUITED FOR A SUBSPECIALTY JOURNAL?</a:t>
            </a:r>
          </a:p>
          <a:p>
            <a:pPr lvl="2"/>
            <a:endParaRPr lang="en-US" sz="2000" b="1" dirty="0" smtClean="0"/>
          </a:p>
          <a:p>
            <a:pPr lvl="1"/>
            <a:r>
              <a:rPr lang="en-US" sz="2000" b="1" dirty="0" smtClean="0"/>
              <a:t>ORIGINALITY</a:t>
            </a:r>
          </a:p>
          <a:p>
            <a:pPr lvl="2"/>
            <a:r>
              <a:rPr lang="en-US" sz="2000" b="1" dirty="0" smtClean="0"/>
              <a:t>NEW IDEA PREFERRED OVER CONFIRMATORY STUDY</a:t>
            </a:r>
          </a:p>
          <a:p>
            <a:pPr lvl="2"/>
            <a:endParaRPr lang="en-US" sz="2000" b="1" dirty="0" smtClean="0"/>
          </a:p>
          <a:p>
            <a:pPr lvl="1"/>
            <a:r>
              <a:rPr lang="en-US" sz="2000" b="1" dirty="0" smtClean="0"/>
              <a:t>WILL IT LEAD TO BETTER PATIENT CARE?</a:t>
            </a:r>
          </a:p>
          <a:p>
            <a:pPr lvl="2"/>
            <a:r>
              <a:rPr lang="en-US" sz="2000" b="1" dirty="0" smtClean="0"/>
              <a:t>IMPORTANT FOR CLINICAL JOURNAL</a:t>
            </a:r>
          </a:p>
          <a:p>
            <a:pPr lvl="2"/>
            <a:endParaRPr lang="en-US" sz="2000" b="1" dirty="0" smtClean="0"/>
          </a:p>
          <a:p>
            <a:pPr lvl="1"/>
            <a:r>
              <a:rPr lang="en-US" sz="2000" b="1" dirty="0" smtClean="0"/>
              <a:t>VALIDITY OF REPORTED FINDINGS</a:t>
            </a:r>
          </a:p>
          <a:p>
            <a:pPr lvl="1"/>
            <a:endParaRPr lang="en-US" sz="2000" b="1" dirty="0" smtClean="0"/>
          </a:p>
          <a:p>
            <a:pPr lvl="1"/>
            <a:endParaRPr lang="en-US" b="1" dirty="0" smtClean="0"/>
          </a:p>
          <a:p>
            <a:pPr lvl="1"/>
            <a:endParaRPr lang="en-US" b="1" dirty="0"/>
          </a:p>
        </p:txBody>
      </p:sp>
    </p:spTree>
    <p:extLst>
      <p:ext uri="{BB962C8B-B14F-4D97-AF65-F5344CB8AC3E}">
        <p14:creationId xmlns:p14="http://schemas.microsoft.com/office/powerpoint/2010/main" val="1582806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0" y="1527048"/>
            <a:ext cx="9144000" cy="5102352"/>
          </a:xfrm>
        </p:spPr>
        <p:txBody>
          <a:bodyPr>
            <a:normAutofit/>
          </a:bodyPr>
          <a:lstStyle/>
          <a:p>
            <a:pPr>
              <a:buNone/>
            </a:pPr>
            <a:r>
              <a:rPr lang="en-US" b="1" dirty="0" smtClean="0"/>
              <a:t>POTENTIAL BIASES FOR REVIEWERS</a:t>
            </a:r>
          </a:p>
          <a:p>
            <a:endParaRPr lang="en-US" b="1" dirty="0" smtClean="0"/>
          </a:p>
          <a:p>
            <a:pPr lvl="1"/>
            <a:r>
              <a:rPr lang="en-US" sz="2000" b="1" dirty="0" smtClean="0"/>
              <a:t>POSITIVE RESULTS PUBLISHED MORE OFTEN</a:t>
            </a:r>
          </a:p>
          <a:p>
            <a:pPr lvl="2"/>
            <a:r>
              <a:rPr lang="en-US" sz="2000" b="1" dirty="0" smtClean="0"/>
              <a:t>IMPORTANT TO INCLUDE NEGATIVE STUDIES </a:t>
            </a:r>
          </a:p>
          <a:p>
            <a:pPr lvl="2"/>
            <a:endParaRPr lang="en-US" sz="2000" b="1" dirty="0" smtClean="0"/>
          </a:p>
          <a:p>
            <a:pPr lvl="1"/>
            <a:r>
              <a:rPr lang="en-US" sz="2000" b="1" dirty="0" smtClean="0"/>
              <a:t>WRITING UNEVEN FROM NON-ENGLISH SPEAKERS</a:t>
            </a:r>
          </a:p>
          <a:p>
            <a:pPr lvl="2"/>
            <a:r>
              <a:rPr lang="en-US" sz="2000" b="1" dirty="0" smtClean="0"/>
              <a:t>REVIEWER TOLD TO COMMENT ON SCIENTIFIC DATA</a:t>
            </a:r>
          </a:p>
          <a:p>
            <a:pPr lvl="3"/>
            <a:r>
              <a:rPr lang="en-US" sz="2000" b="1" dirty="0"/>
              <a:t>REVIEWERS TOLD NOT TO COMMENT ON ENGLISH</a:t>
            </a:r>
          </a:p>
          <a:p>
            <a:pPr lvl="3"/>
            <a:r>
              <a:rPr lang="en-US" sz="2000" b="1" dirty="0"/>
              <a:t>COPY EDITORS CAN CORRECT TEXT LANGUAGE</a:t>
            </a:r>
          </a:p>
          <a:p>
            <a:pPr lvl="2"/>
            <a:endParaRPr lang="en-US" sz="2000" b="1" dirty="0"/>
          </a:p>
          <a:p>
            <a:pPr lvl="2"/>
            <a:r>
              <a:rPr lang="en-US" sz="2000" b="1" dirty="0" smtClean="0"/>
              <a:t>HOWEVER….</a:t>
            </a:r>
          </a:p>
          <a:p>
            <a:pPr lvl="3"/>
            <a:r>
              <a:rPr lang="en-US" sz="2000" b="1" dirty="0" smtClean="0"/>
              <a:t>IF POSSIBLE, HAVE SOMEONE PROFICIENT IN ENGLISH READ BEFORE MANUSCRIPT SUBMISSION</a:t>
            </a:r>
          </a:p>
          <a:p>
            <a:pPr lvl="3"/>
            <a:endParaRPr lang="en-US" sz="2000" b="1" dirty="0"/>
          </a:p>
          <a:p>
            <a:pPr lvl="3"/>
            <a:endParaRPr lang="en-US" sz="2000" b="1" dirty="0" smtClean="0"/>
          </a:p>
        </p:txBody>
      </p:sp>
    </p:spTree>
    <p:extLst>
      <p:ext uri="{BB962C8B-B14F-4D97-AF65-F5344CB8AC3E}">
        <p14:creationId xmlns:p14="http://schemas.microsoft.com/office/powerpoint/2010/main" val="1225398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IN JBJS</a:t>
            </a:r>
            <a:endParaRPr lang="en-US" dirty="0"/>
          </a:p>
        </p:txBody>
      </p:sp>
      <p:sp>
        <p:nvSpPr>
          <p:cNvPr id="3" name="Content Placeholder 2"/>
          <p:cNvSpPr>
            <a:spLocks noGrp="1"/>
          </p:cNvSpPr>
          <p:nvPr>
            <p:ph idx="1"/>
          </p:nvPr>
        </p:nvSpPr>
        <p:spPr>
          <a:xfrm>
            <a:off x="0" y="1600200"/>
            <a:ext cx="9144000" cy="5029200"/>
          </a:xfrm>
        </p:spPr>
        <p:txBody>
          <a:bodyPr/>
          <a:lstStyle/>
          <a:p>
            <a:r>
              <a:rPr lang="en-US" b="1" dirty="0" smtClean="0"/>
              <a:t>KEY TO SELECT JOURNAL IN WHICH TO PUBLISH</a:t>
            </a:r>
          </a:p>
          <a:p>
            <a:endParaRPr lang="en-US" b="1" dirty="0" smtClean="0"/>
          </a:p>
          <a:p>
            <a:pPr lvl="1"/>
            <a:r>
              <a:rPr lang="en-US" b="1" dirty="0" smtClean="0"/>
              <a:t>JOURNAL OF BONE AND JOINT SURGERY (JBJS)</a:t>
            </a:r>
          </a:p>
          <a:p>
            <a:pPr lvl="2"/>
            <a:r>
              <a:rPr lang="en-US" b="1" dirty="0" smtClean="0"/>
              <a:t>WE CONSIDER JBJS A GENERAL ORTHOPAEDIC JOURNAL</a:t>
            </a:r>
          </a:p>
          <a:p>
            <a:pPr lvl="2"/>
            <a:r>
              <a:rPr lang="en-US" b="1" dirty="0" smtClean="0"/>
              <a:t>PUBLISH SUBSPECIALTY ARTICLES OF BROADER INTEREST</a:t>
            </a:r>
          </a:p>
          <a:p>
            <a:pPr lvl="2"/>
            <a:r>
              <a:rPr lang="en-US" b="1" dirty="0" smtClean="0"/>
              <a:t>PUBLISH LIMITED BASIC SCIENCE ARTICLES</a:t>
            </a:r>
          </a:p>
          <a:p>
            <a:pPr lvl="2"/>
            <a:endParaRPr lang="en-US" b="1" dirty="0" smtClean="0"/>
          </a:p>
          <a:p>
            <a:pPr lvl="1"/>
            <a:r>
              <a:rPr lang="en-US" b="1" dirty="0" smtClean="0"/>
              <a:t>CLINICAL SUBSPECIALTY JOURNAL</a:t>
            </a:r>
          </a:p>
          <a:p>
            <a:pPr lvl="2"/>
            <a:r>
              <a:rPr lang="en-US" b="1" dirty="0" smtClean="0"/>
              <a:t>ARTICLES OF MORE NARROW INTEREST</a:t>
            </a:r>
          </a:p>
          <a:p>
            <a:pPr lvl="2"/>
            <a:r>
              <a:rPr lang="en-US" b="1" dirty="0" smtClean="0"/>
              <a:t>REVIEWER AND EDITOR MAY THINK BETTER IN THIS TYPE JOURNAL</a:t>
            </a:r>
          </a:p>
          <a:p>
            <a:pPr lvl="3"/>
            <a:r>
              <a:rPr lang="en-US" b="1" dirty="0" smtClean="0"/>
              <a:t>ONE OF THE REASONS FOR REJECTION FROM JBJS</a:t>
            </a:r>
          </a:p>
          <a:p>
            <a:pPr lvl="3"/>
            <a:endParaRPr lang="en-US" b="1" dirty="0" smtClean="0"/>
          </a:p>
          <a:p>
            <a:pPr lvl="1"/>
            <a:r>
              <a:rPr lang="en-US" b="1" dirty="0" smtClean="0"/>
              <a:t>BASIC SCIENCE JOURNAL</a:t>
            </a:r>
          </a:p>
          <a:p>
            <a:pPr lvl="2"/>
            <a:r>
              <a:rPr lang="en-US" b="1" dirty="0" smtClean="0"/>
              <a:t>RARE TO PUBLISH </a:t>
            </a:r>
            <a:r>
              <a:rPr lang="en-US" b="1" i="1" dirty="0" smtClean="0"/>
              <a:t>IN VITRO </a:t>
            </a:r>
            <a:r>
              <a:rPr lang="en-US" b="1" dirty="0" smtClean="0"/>
              <a:t>MANUSCRIPTS IN JBJS</a:t>
            </a:r>
          </a:p>
          <a:p>
            <a:pPr lvl="2"/>
            <a:r>
              <a:rPr lang="en-US" b="1" dirty="0" smtClean="0"/>
              <a:t>MUST HAVE CLINICAL RELAVANCE FOR MUSCULOSKELETAL ISSUE</a:t>
            </a:r>
          </a:p>
          <a:p>
            <a:pPr marL="0" indent="0">
              <a:buNone/>
            </a:pPr>
            <a:endParaRPr lang="en-US" b="1" dirty="0" smtClean="0"/>
          </a:p>
          <a:p>
            <a:pPr lvl="1"/>
            <a:endParaRPr lang="en-US" b="1"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5724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0" y="1527048"/>
            <a:ext cx="9067800" cy="4572000"/>
          </a:xfrm>
        </p:spPr>
        <p:txBody>
          <a:bodyPr/>
          <a:lstStyle/>
          <a:p>
            <a:pPr>
              <a:buNone/>
            </a:pPr>
            <a:r>
              <a:rPr lang="en-US" b="1" dirty="0" smtClean="0"/>
              <a:t>POTENTIAL BIAS FOR REVIEWERS</a:t>
            </a:r>
          </a:p>
          <a:p>
            <a:pPr>
              <a:buNone/>
            </a:pPr>
            <a:endParaRPr lang="en-US" sz="2000" b="1" dirty="0" smtClean="0"/>
          </a:p>
          <a:p>
            <a:pPr lvl="1"/>
            <a:r>
              <a:rPr lang="en-US" sz="2000" b="1" dirty="0" smtClean="0"/>
              <a:t>THEIR POINT OF VIEW MAY AGREE WITH YOUR FINDINGS </a:t>
            </a:r>
          </a:p>
          <a:p>
            <a:pPr lvl="1"/>
            <a:endParaRPr lang="en-US" sz="2000" b="1" dirty="0"/>
          </a:p>
          <a:p>
            <a:pPr lvl="1"/>
            <a:r>
              <a:rPr lang="en-US" sz="2000" b="1" dirty="0" smtClean="0"/>
              <a:t>THEY MAY </a:t>
            </a:r>
            <a:r>
              <a:rPr lang="en-US" sz="2000" b="1" dirty="0"/>
              <a:t>RECOGNIZE AUTHOR EVEN WITH BLINDING</a:t>
            </a:r>
          </a:p>
          <a:p>
            <a:pPr lvl="2"/>
            <a:r>
              <a:rPr lang="en-US" sz="2000" b="1" dirty="0"/>
              <a:t>IN ONE STUDY, IDENTIFIED AUTHOR 24%-50% OF </a:t>
            </a:r>
            <a:r>
              <a:rPr lang="en-US" sz="2000" b="1" dirty="0" smtClean="0"/>
              <a:t>TIME</a:t>
            </a:r>
          </a:p>
          <a:p>
            <a:pPr lvl="2"/>
            <a:endParaRPr lang="en-US" sz="2000" b="1" dirty="0"/>
          </a:p>
          <a:p>
            <a:pPr lvl="1"/>
            <a:r>
              <a:rPr lang="en-US" sz="2000" b="1" dirty="0"/>
              <a:t>CONFLICTS OF INTEREST</a:t>
            </a:r>
          </a:p>
          <a:p>
            <a:pPr lvl="2"/>
            <a:r>
              <a:rPr lang="en-US" sz="2000" b="1" dirty="0"/>
              <a:t>INDUSTRY TIES OR SAME AREA OF RESEARCH</a:t>
            </a:r>
          </a:p>
          <a:p>
            <a:pPr lvl="2"/>
            <a:r>
              <a:rPr lang="en-US" sz="2000" b="1" dirty="0"/>
              <a:t>JBJS REVIEWERS ASKED TO DECLARE </a:t>
            </a:r>
            <a:r>
              <a:rPr lang="en-US" sz="2000" b="1" dirty="0" smtClean="0"/>
              <a:t>ALL CONFLICTS</a:t>
            </a:r>
          </a:p>
          <a:p>
            <a:pPr lvl="3"/>
            <a:r>
              <a:rPr lang="en-US" sz="1800" b="1" dirty="0" smtClean="0"/>
              <a:t>WILL REPLACE REVIEWER WITH DIRECT CONFLICT</a:t>
            </a:r>
            <a:endParaRPr lang="en-US" sz="1800" b="1" dirty="0"/>
          </a:p>
          <a:p>
            <a:pPr lvl="1"/>
            <a:endParaRPr lang="en-US" sz="2000" b="1" dirty="0"/>
          </a:p>
          <a:p>
            <a:pPr lvl="1"/>
            <a:endParaRPr lang="en-US" sz="2000" b="1" dirty="0"/>
          </a:p>
        </p:txBody>
      </p:sp>
    </p:spTree>
    <p:extLst>
      <p:ext uri="{BB962C8B-B14F-4D97-AF65-F5344CB8AC3E}">
        <p14:creationId xmlns:p14="http://schemas.microsoft.com/office/powerpoint/2010/main" val="3193705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457200" y="1524000"/>
            <a:ext cx="8991600" cy="5257800"/>
          </a:xfrm>
        </p:spPr>
        <p:txBody>
          <a:bodyPr>
            <a:normAutofit lnSpcReduction="10000"/>
          </a:bodyPr>
          <a:lstStyle/>
          <a:p>
            <a:pPr>
              <a:buNone/>
            </a:pPr>
            <a:r>
              <a:rPr lang="en-US" b="1" dirty="0" smtClean="0"/>
              <a:t>        FEATURES OF MANUSCRIPT NOTED IN REVIEW</a:t>
            </a:r>
          </a:p>
          <a:p>
            <a:pPr>
              <a:buNone/>
            </a:pPr>
            <a:endParaRPr lang="en-US" b="1" dirty="0" smtClean="0"/>
          </a:p>
          <a:p>
            <a:pPr lvl="2">
              <a:tabLst>
                <a:tab pos="860425" algn="l"/>
              </a:tabLst>
            </a:pPr>
            <a:r>
              <a:rPr lang="en-US" sz="2000" b="1" u="sng" dirty="0" smtClean="0"/>
              <a:t>IMPORTANCE OF RESEARCH QUESTION</a:t>
            </a:r>
          </a:p>
          <a:p>
            <a:pPr lvl="3">
              <a:tabLst>
                <a:tab pos="1143000" algn="l"/>
              </a:tabLst>
            </a:pPr>
            <a:r>
              <a:rPr lang="en-US" sz="1800" b="1" dirty="0" smtClean="0"/>
              <a:t>ARE FINDINGS ESSENTIAL FOR READERS TO KNOW?</a:t>
            </a:r>
          </a:p>
          <a:p>
            <a:pPr lvl="4">
              <a:tabLst>
                <a:tab pos="1143000" algn="l"/>
              </a:tabLst>
            </a:pPr>
            <a:r>
              <a:rPr lang="en-US" sz="1600" b="1" dirty="0" smtClean="0"/>
              <a:t>IS THIS APPLICABLE TO PATIENT CARE AND PRACTICE?</a:t>
            </a:r>
          </a:p>
          <a:p>
            <a:pPr lvl="4">
              <a:tabLst>
                <a:tab pos="1143000" algn="l"/>
              </a:tabLst>
            </a:pPr>
            <a:r>
              <a:rPr lang="en-US" sz="1600" b="1" dirty="0" smtClean="0"/>
              <a:t>THIS CONSIDERATION IS VERY IMPORTANT</a:t>
            </a:r>
          </a:p>
          <a:p>
            <a:pPr lvl="3">
              <a:tabLst>
                <a:tab pos="1143000" algn="l"/>
              </a:tabLst>
            </a:pPr>
            <a:r>
              <a:rPr lang="en-US" sz="1800" b="1" dirty="0" smtClean="0"/>
              <a:t>EVEN RCTs MAY NOT ADDRESS ISSUE OF IMPORTANCE</a:t>
            </a:r>
          </a:p>
          <a:p>
            <a:pPr lvl="3">
              <a:tabLst>
                <a:tab pos="1143000" algn="l"/>
              </a:tabLst>
            </a:pPr>
            <a:endParaRPr lang="en-US" sz="1800" b="1" dirty="0" smtClean="0"/>
          </a:p>
          <a:p>
            <a:pPr lvl="2">
              <a:tabLst>
                <a:tab pos="1143000" algn="l"/>
              </a:tabLst>
            </a:pPr>
            <a:r>
              <a:rPr lang="en-US" sz="2000" b="1" u="sng" dirty="0" smtClean="0"/>
              <a:t>ORIGINALITY</a:t>
            </a:r>
          </a:p>
          <a:p>
            <a:pPr lvl="3">
              <a:tabLst>
                <a:tab pos="1143000" algn="l"/>
              </a:tabLst>
            </a:pPr>
            <a:r>
              <a:rPr lang="en-US" sz="1800" b="1" dirty="0" smtClean="0"/>
              <a:t>THOROUGH LITERATURE SEARCH ON THE TOPIC</a:t>
            </a:r>
          </a:p>
          <a:p>
            <a:pPr lvl="4">
              <a:tabLst>
                <a:tab pos="1143000" algn="l"/>
              </a:tabLst>
            </a:pPr>
            <a:r>
              <a:rPr lang="en-US" sz="1800" b="1" dirty="0" smtClean="0"/>
              <a:t>REVIEWERS ARE PROVIDED WITH LINKS TO SEARCH</a:t>
            </a:r>
          </a:p>
          <a:p>
            <a:pPr lvl="5">
              <a:tabLst>
                <a:tab pos="1143000" algn="l"/>
              </a:tabLst>
            </a:pPr>
            <a:r>
              <a:rPr lang="en-US" sz="1800" b="1" dirty="0" smtClean="0"/>
              <a:t>GIVEN CITATIONS OF SIMILAR ARTICLES</a:t>
            </a:r>
          </a:p>
          <a:p>
            <a:pPr lvl="3">
              <a:tabLst>
                <a:tab pos="1143000" algn="l"/>
              </a:tabLst>
            </a:pPr>
            <a:r>
              <a:rPr lang="en-US" sz="1800" b="1" dirty="0" smtClean="0"/>
              <a:t>EVEN IF NOT NEW, MAY BE LARGER STUDY COHORT</a:t>
            </a:r>
          </a:p>
          <a:p>
            <a:pPr lvl="4">
              <a:tabLst>
                <a:tab pos="1143000" algn="l"/>
              </a:tabLst>
            </a:pPr>
            <a:r>
              <a:rPr lang="en-US" sz="1800" b="1" dirty="0" smtClean="0"/>
              <a:t>METHODOLOGY MAY BE BETTER THAN PRIOR STUDY</a:t>
            </a:r>
          </a:p>
          <a:p>
            <a:pPr lvl="3">
              <a:tabLst>
                <a:tab pos="1143000" algn="l"/>
              </a:tabLst>
            </a:pPr>
            <a:r>
              <a:rPr lang="en-US" sz="1800" b="1" dirty="0" smtClean="0"/>
              <a:t>REVIEWER MAY ADD REFERENCES YOU HAVE NOT CITED</a:t>
            </a:r>
          </a:p>
          <a:p>
            <a:pPr lvl="4">
              <a:tabLst>
                <a:tab pos="1143000" algn="l"/>
              </a:tabLst>
            </a:pPr>
            <a:r>
              <a:rPr lang="en-US" sz="1600" b="1" dirty="0" smtClean="0"/>
              <a:t>YOU NEED TO INCLUDE AND COMMENT IN REVISION</a:t>
            </a:r>
          </a:p>
          <a:p>
            <a:pPr lvl="2"/>
            <a:endParaRPr lang="en-US" sz="1800" b="1" dirty="0"/>
          </a:p>
        </p:txBody>
      </p:sp>
    </p:spTree>
    <p:extLst>
      <p:ext uri="{BB962C8B-B14F-4D97-AF65-F5344CB8AC3E}">
        <p14:creationId xmlns:p14="http://schemas.microsoft.com/office/powerpoint/2010/main" val="994381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0" y="1447800"/>
            <a:ext cx="9525000" cy="5410200"/>
          </a:xfrm>
        </p:spPr>
        <p:txBody>
          <a:bodyPr>
            <a:normAutofit/>
          </a:bodyPr>
          <a:lstStyle/>
          <a:p>
            <a:pPr>
              <a:buNone/>
            </a:pPr>
            <a:r>
              <a:rPr lang="en-US" b="1" dirty="0" smtClean="0"/>
              <a:t>FEATURES OF MANUSCRIPT  NOTED IN REVIEW </a:t>
            </a:r>
          </a:p>
          <a:p>
            <a:pPr>
              <a:buNone/>
            </a:pPr>
            <a:endParaRPr lang="en-US" b="1" dirty="0" smtClean="0"/>
          </a:p>
          <a:p>
            <a:pPr lvl="1"/>
            <a:r>
              <a:rPr lang="en-US" sz="2000" b="1" u="sng" dirty="0" smtClean="0"/>
              <a:t>VALIDITY</a:t>
            </a:r>
          </a:p>
          <a:p>
            <a:pPr lvl="2"/>
            <a:r>
              <a:rPr lang="en-US" sz="2000" b="1" dirty="0" smtClean="0"/>
              <a:t>IS STUDY DESIGN APPROPRIATE FOR QUESTION?</a:t>
            </a:r>
          </a:p>
          <a:p>
            <a:pPr lvl="2"/>
            <a:r>
              <a:rPr lang="en-US" sz="2000" b="1" dirty="0" smtClean="0"/>
              <a:t>STRENGTHS AND WEAKNESSES OF STUDY IDENTIFIED</a:t>
            </a:r>
          </a:p>
          <a:p>
            <a:pPr lvl="3"/>
            <a:r>
              <a:rPr lang="en-US" sz="1700" b="1" dirty="0" smtClean="0"/>
              <a:t>CONSTRUCTIVE COMMENTS AND QUESTIONS</a:t>
            </a:r>
          </a:p>
          <a:p>
            <a:pPr lvl="2"/>
            <a:r>
              <a:rPr lang="en-US" sz="2000" b="1" dirty="0" smtClean="0"/>
              <a:t>ARE CONCLUSIONS SUPPORTED BY DATA?</a:t>
            </a:r>
            <a:endParaRPr lang="en-US" sz="1700" b="1" dirty="0" smtClean="0"/>
          </a:p>
          <a:p>
            <a:pPr lvl="3"/>
            <a:r>
              <a:rPr lang="en-US" sz="1700" b="1" dirty="0" smtClean="0"/>
              <a:t>OVERREACHING CONCLUSIONS COMMON</a:t>
            </a:r>
          </a:p>
          <a:p>
            <a:pPr lvl="2"/>
            <a:r>
              <a:rPr lang="en-US" sz="2000" b="1" dirty="0" smtClean="0"/>
              <a:t>CHECK TABLES AND NUMBERS FOR CORRECTNESS</a:t>
            </a:r>
          </a:p>
          <a:p>
            <a:pPr lvl="3"/>
            <a:r>
              <a:rPr lang="en-US" sz="1800" b="1" dirty="0" smtClean="0"/>
              <a:t>PARTICULARLY DO NUMBERS IN TEXT MATCH?</a:t>
            </a:r>
          </a:p>
          <a:p>
            <a:pPr lvl="2"/>
            <a:r>
              <a:rPr lang="en-US" sz="2000" b="1" dirty="0" smtClean="0"/>
              <a:t>DATA COLLECTION AND METHODS COMMENTED ON</a:t>
            </a:r>
          </a:p>
          <a:p>
            <a:pPr lvl="3"/>
            <a:r>
              <a:rPr lang="en-US" sz="1700" b="1" dirty="0" smtClean="0"/>
              <a:t>UNDERPOWERED STUDIES COMMON IN ORTHO</a:t>
            </a:r>
          </a:p>
          <a:p>
            <a:pPr lvl="3"/>
            <a:r>
              <a:rPr lang="en-US" sz="1700" b="1" dirty="0" smtClean="0"/>
              <a:t>WILL SEND TO METHODS/STATS EDITORS</a:t>
            </a:r>
          </a:p>
          <a:p>
            <a:pPr lvl="4"/>
            <a:r>
              <a:rPr lang="en-US" sz="1500" b="1" dirty="0" smtClean="0"/>
              <a:t>REVIEW STUDY DESIGN AND PROPER USE OF STATISTICS</a:t>
            </a:r>
          </a:p>
          <a:p>
            <a:pPr lvl="4"/>
            <a:r>
              <a:rPr lang="en-US" sz="1500" b="1" dirty="0" smtClean="0"/>
              <a:t>ALL LEVEL 1 AND 2 STUDIES, SOME 3, WITH THIS REVIEW</a:t>
            </a:r>
          </a:p>
        </p:txBody>
      </p:sp>
    </p:spTree>
    <p:extLst>
      <p:ext uri="{BB962C8B-B14F-4D97-AF65-F5344CB8AC3E}">
        <p14:creationId xmlns:p14="http://schemas.microsoft.com/office/powerpoint/2010/main" val="14266486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76200" y="1527048"/>
            <a:ext cx="9296400" cy="5178552"/>
          </a:xfrm>
        </p:spPr>
        <p:txBody>
          <a:bodyPr>
            <a:normAutofit/>
          </a:bodyPr>
          <a:lstStyle/>
          <a:p>
            <a:pPr>
              <a:buNone/>
            </a:pPr>
            <a:r>
              <a:rPr lang="en-US" b="1" dirty="0" smtClean="0"/>
              <a:t>FEATURES OF MANUSCRIPT NOTED IN REVIEW</a:t>
            </a:r>
          </a:p>
          <a:p>
            <a:pPr>
              <a:buNone/>
            </a:pPr>
            <a:endParaRPr lang="en-US" b="1" dirty="0" smtClean="0"/>
          </a:p>
          <a:p>
            <a:pPr lvl="1"/>
            <a:r>
              <a:rPr lang="en-US" sz="2000" b="1" u="sng" dirty="0" smtClean="0"/>
              <a:t>PRESENTATION</a:t>
            </a:r>
          </a:p>
          <a:p>
            <a:pPr lvl="2"/>
            <a:r>
              <a:rPr lang="en-US" sz="2000" b="1" dirty="0" smtClean="0"/>
              <a:t>BALANCE OF TEXT, TABLES, AND FIGURES</a:t>
            </a:r>
          </a:p>
          <a:p>
            <a:pPr lvl="4"/>
            <a:r>
              <a:rPr lang="en-US" sz="1700" b="1" dirty="0" smtClean="0"/>
              <a:t>TEXT = STORY….TABLES = DATA…FIGURES =ILLUSTRATE</a:t>
            </a:r>
          </a:p>
          <a:p>
            <a:pPr lvl="4"/>
            <a:r>
              <a:rPr lang="en-US" sz="1700" b="1" dirty="0" smtClean="0"/>
              <a:t>SUCCINCTNESS VALUED</a:t>
            </a:r>
          </a:p>
          <a:p>
            <a:pPr lvl="2"/>
            <a:r>
              <a:rPr lang="en-US" sz="2000" b="1" dirty="0" smtClean="0"/>
              <a:t>DOES ABSTRACT ACCURATELY REFLECT FINDINGS?</a:t>
            </a:r>
          </a:p>
          <a:p>
            <a:pPr lvl="4"/>
            <a:r>
              <a:rPr lang="en-US" sz="1600" b="1" dirty="0" smtClean="0"/>
              <a:t>OFTEN MAY NOT</a:t>
            </a:r>
          </a:p>
          <a:p>
            <a:pPr lvl="2"/>
            <a:r>
              <a:rPr lang="en-US" sz="2000" b="1" dirty="0" smtClean="0"/>
              <a:t>FOR SPECIFIC QUESTIONS,  LINE NUMBER REFERRED TO </a:t>
            </a:r>
          </a:p>
          <a:p>
            <a:pPr lvl="4"/>
            <a:r>
              <a:rPr lang="en-US" sz="1600" b="1" dirty="0" smtClean="0"/>
              <a:t>FOR AUTHOR TO IDENTIFY QUESTION FOR REVISION</a:t>
            </a:r>
          </a:p>
          <a:p>
            <a:pPr lvl="1"/>
            <a:endParaRPr lang="en-US" sz="2000" b="1" u="sng" dirty="0" smtClean="0"/>
          </a:p>
          <a:p>
            <a:pPr lvl="1"/>
            <a:r>
              <a:rPr lang="en-US" sz="2000" b="1" u="sng" dirty="0" smtClean="0"/>
              <a:t>ETHICAL ISSUES</a:t>
            </a:r>
          </a:p>
          <a:p>
            <a:pPr lvl="2"/>
            <a:r>
              <a:rPr lang="en-US" sz="2000" b="1" dirty="0" smtClean="0"/>
              <a:t>ANY ETHICAL ISSUES EVEN WITH IRB APPROVAL?</a:t>
            </a:r>
          </a:p>
          <a:p>
            <a:pPr lvl="4"/>
            <a:r>
              <a:rPr lang="en-US" sz="1600" b="1" dirty="0" smtClean="0"/>
              <a:t>SOME COUNTRIES DO NOT HAVE ETHICAL REVIEW</a:t>
            </a:r>
            <a:endParaRPr lang="en-US" sz="1600" b="1" dirty="0"/>
          </a:p>
        </p:txBody>
      </p:sp>
    </p:spTree>
    <p:extLst>
      <p:ext uri="{BB962C8B-B14F-4D97-AF65-F5344CB8AC3E}">
        <p14:creationId xmlns:p14="http://schemas.microsoft.com/office/powerpoint/2010/main" val="3114937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PUBLISHING IN JBJS</a:t>
            </a:r>
            <a:endParaRPr lang="en-US" b="1" dirty="0"/>
          </a:p>
        </p:txBody>
      </p:sp>
      <p:sp>
        <p:nvSpPr>
          <p:cNvPr id="3" name="Content Placeholder 2"/>
          <p:cNvSpPr>
            <a:spLocks noGrp="1"/>
          </p:cNvSpPr>
          <p:nvPr>
            <p:ph sz="quarter" idx="1"/>
          </p:nvPr>
        </p:nvSpPr>
        <p:spPr>
          <a:xfrm>
            <a:off x="301752" y="1527048"/>
            <a:ext cx="8503920" cy="5254752"/>
          </a:xfrm>
        </p:spPr>
        <p:txBody>
          <a:bodyPr>
            <a:normAutofit fontScale="92500" lnSpcReduction="20000"/>
          </a:bodyPr>
          <a:lstStyle/>
          <a:p>
            <a:pPr>
              <a:buNone/>
            </a:pPr>
            <a:r>
              <a:rPr lang="en-US" b="1" dirty="0" smtClean="0"/>
              <a:t>WHAT DO DECISION GRADES MEAN?</a:t>
            </a:r>
          </a:p>
          <a:p>
            <a:pPr lvl="1"/>
            <a:endParaRPr lang="en-US" sz="2200" b="1" u="sng" dirty="0" smtClean="0"/>
          </a:p>
          <a:p>
            <a:pPr lvl="1"/>
            <a:r>
              <a:rPr lang="en-US" sz="2200" b="1" u="sng" dirty="0" smtClean="0"/>
              <a:t>C REJECT WITHOUT REVIEW</a:t>
            </a:r>
          </a:p>
          <a:p>
            <a:pPr lvl="2"/>
            <a:r>
              <a:rPr lang="en-US" sz="1700" b="1" dirty="0" smtClean="0"/>
              <a:t>DECISION BY DEPUTY EDITOR AND EDITOR</a:t>
            </a:r>
          </a:p>
          <a:p>
            <a:pPr lvl="2"/>
            <a:r>
              <a:rPr lang="en-US" sz="1700" b="1" dirty="0" smtClean="0"/>
              <a:t>NOT SENT TO REVIEWERS</a:t>
            </a:r>
          </a:p>
          <a:p>
            <a:pPr lvl="2"/>
            <a:r>
              <a:rPr lang="en-US" sz="1700" b="1" dirty="0" smtClean="0"/>
              <a:t>ABOUT 15%-20% OF MANUSCRIPTS</a:t>
            </a:r>
          </a:p>
          <a:p>
            <a:pPr lvl="2"/>
            <a:endParaRPr lang="en-US" sz="1700" b="1" dirty="0" smtClean="0"/>
          </a:p>
          <a:p>
            <a:pPr lvl="1"/>
            <a:r>
              <a:rPr lang="en-US" sz="2200" b="1" u="sng" dirty="0" smtClean="0"/>
              <a:t>C-REJECT</a:t>
            </a:r>
          </a:p>
          <a:p>
            <a:pPr lvl="2"/>
            <a:r>
              <a:rPr lang="en-US" sz="1700" b="1" dirty="0" smtClean="0"/>
              <a:t>REVIEWERS CRITICAL OF STUDY</a:t>
            </a:r>
          </a:p>
          <a:p>
            <a:pPr lvl="2"/>
            <a:r>
              <a:rPr lang="en-US" sz="1700" b="1" dirty="0" smtClean="0"/>
              <a:t>MAY REJECT ON METHODS/STATS REVIEW ALONE</a:t>
            </a:r>
          </a:p>
          <a:p>
            <a:pPr lvl="3"/>
            <a:r>
              <a:rPr lang="en-US" sz="1700" b="1" dirty="0" smtClean="0"/>
              <a:t>AUTHORS NOT INVITED TO REVISE AND RE-SUBMIT</a:t>
            </a:r>
          </a:p>
          <a:p>
            <a:pPr lvl="2"/>
            <a:endParaRPr lang="en-US" sz="1700" b="1" dirty="0" smtClean="0"/>
          </a:p>
          <a:p>
            <a:pPr lvl="1"/>
            <a:r>
              <a:rPr lang="en-US" sz="2200" b="1" u="sng" dirty="0" smtClean="0"/>
              <a:t>C+ REVISE</a:t>
            </a:r>
          </a:p>
          <a:p>
            <a:pPr lvl="2"/>
            <a:r>
              <a:rPr lang="en-US" sz="1700" b="1" dirty="0" smtClean="0"/>
              <a:t>TECHNICALLY AN INITIAL REJECTION</a:t>
            </a:r>
          </a:p>
          <a:p>
            <a:pPr lvl="2"/>
            <a:r>
              <a:rPr lang="en-US" sz="1700" b="1" dirty="0" smtClean="0"/>
              <a:t>AUTHORS INVITED TO REVISE</a:t>
            </a:r>
          </a:p>
          <a:p>
            <a:pPr lvl="3"/>
            <a:r>
              <a:rPr lang="en-US" sz="1700" b="1" dirty="0" smtClean="0"/>
              <a:t>BUT NOT ACCEPTED AT THIS STAGE</a:t>
            </a:r>
          </a:p>
          <a:p>
            <a:pPr lvl="3"/>
            <a:r>
              <a:rPr lang="en-US" sz="1700" b="1" dirty="0" smtClean="0"/>
              <a:t>RE-REVIEW OF REVISION </a:t>
            </a:r>
            <a:r>
              <a:rPr lang="en-US" sz="1700" b="1" dirty="0" smtClean="0">
                <a:sym typeface="Wingdings" pitchFamily="2" charset="2"/>
              </a:rPr>
              <a:t> DECISION MADE</a:t>
            </a:r>
            <a:endParaRPr lang="en-US" sz="1700" b="1" dirty="0" smtClean="0"/>
          </a:p>
          <a:p>
            <a:pPr lvl="2"/>
            <a:r>
              <a:rPr lang="en-US" sz="1700" b="1" dirty="0" smtClean="0"/>
              <a:t>ABOUT 2/3 WITH EVENTUAL ACCEPTANCE </a:t>
            </a:r>
          </a:p>
          <a:p>
            <a:pPr lvl="2"/>
            <a:endParaRPr lang="en-US" b="1" dirty="0" smtClean="0"/>
          </a:p>
          <a:p>
            <a:pPr marL="274320" lvl="1" indent="0">
              <a:buNone/>
            </a:pPr>
            <a:r>
              <a:rPr lang="en-US" b="1" dirty="0"/>
              <a:t>	</a:t>
            </a:r>
            <a:endParaRPr lang="en-US" b="1" dirty="0" smtClean="0"/>
          </a:p>
        </p:txBody>
      </p:sp>
    </p:spTree>
    <p:extLst>
      <p:ext uri="{BB962C8B-B14F-4D97-AF65-F5344CB8AC3E}">
        <p14:creationId xmlns:p14="http://schemas.microsoft.com/office/powerpoint/2010/main" val="290636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endParaRPr lang="en-US" b="1" dirty="0"/>
          </a:p>
        </p:txBody>
      </p:sp>
      <p:sp>
        <p:nvSpPr>
          <p:cNvPr id="3" name="Content Placeholder 2"/>
          <p:cNvSpPr>
            <a:spLocks noGrp="1"/>
          </p:cNvSpPr>
          <p:nvPr>
            <p:ph sz="quarter" idx="1"/>
          </p:nvPr>
        </p:nvSpPr>
        <p:spPr>
          <a:xfrm>
            <a:off x="0" y="1447800"/>
            <a:ext cx="8915400" cy="5283781"/>
          </a:xfrm>
        </p:spPr>
        <p:txBody>
          <a:bodyPr>
            <a:normAutofit lnSpcReduction="10000"/>
          </a:bodyPr>
          <a:lstStyle/>
          <a:p>
            <a:pPr>
              <a:buNone/>
            </a:pPr>
            <a:r>
              <a:rPr lang="en-US" b="1" dirty="0" smtClean="0"/>
              <a:t>WHAT DO DECISION GRADES MEAN? (continued)</a:t>
            </a:r>
          </a:p>
          <a:p>
            <a:pPr lvl="1"/>
            <a:r>
              <a:rPr lang="en-US" sz="2000" b="1" u="sng" dirty="0"/>
              <a:t>B </a:t>
            </a:r>
            <a:r>
              <a:rPr lang="en-US" sz="2000" b="1" u="sng" dirty="0" smtClean="0"/>
              <a:t>REVISE</a:t>
            </a:r>
          </a:p>
          <a:p>
            <a:pPr lvl="2"/>
            <a:r>
              <a:rPr lang="en-US" b="1" dirty="0" smtClean="0"/>
              <a:t>INITIAL REVIEWS RELATIVELY POSITIVE</a:t>
            </a:r>
          </a:p>
          <a:p>
            <a:pPr lvl="2"/>
            <a:r>
              <a:rPr lang="en-US" b="1" dirty="0" smtClean="0"/>
              <a:t>ALMOST ALL ARE ACCEPTED AFTER REVISIONS</a:t>
            </a:r>
          </a:p>
          <a:p>
            <a:pPr lvl="2"/>
            <a:endParaRPr lang="en-US" b="1" dirty="0"/>
          </a:p>
          <a:p>
            <a:pPr lvl="1"/>
            <a:r>
              <a:rPr lang="en-US" sz="2000" b="1" u="sng" dirty="0"/>
              <a:t>A </a:t>
            </a:r>
            <a:r>
              <a:rPr lang="en-US" sz="2000" b="1" u="sng" dirty="0" smtClean="0"/>
              <a:t>REVISE</a:t>
            </a:r>
          </a:p>
          <a:p>
            <a:pPr lvl="2"/>
            <a:r>
              <a:rPr lang="en-US" b="1" dirty="0" smtClean="0"/>
              <a:t>EXCELLENT REVIEWS, &lt; 10% ON INITIAL REVIEW WITH ‘A’</a:t>
            </a:r>
          </a:p>
          <a:p>
            <a:pPr lvl="2"/>
            <a:r>
              <a:rPr lang="en-US" b="1" dirty="0" smtClean="0"/>
              <a:t>WILL BE PUBLISHED AFTER MINOR REVISION</a:t>
            </a:r>
          </a:p>
          <a:p>
            <a:pPr lvl="2"/>
            <a:endParaRPr lang="en-US" b="1" dirty="0"/>
          </a:p>
          <a:p>
            <a:pPr lvl="1"/>
            <a:r>
              <a:rPr lang="en-US" sz="2000" b="1" u="sng" dirty="0"/>
              <a:t>ALMOST </a:t>
            </a:r>
            <a:r>
              <a:rPr lang="en-US" sz="2000" b="1" u="sng" dirty="0" smtClean="0"/>
              <a:t>REVISE</a:t>
            </a:r>
          </a:p>
          <a:p>
            <a:pPr lvl="2"/>
            <a:r>
              <a:rPr lang="en-US" b="1" dirty="0" smtClean="0"/>
              <a:t>ESSENTIALLY NEVER USED BY REVIEWERS</a:t>
            </a:r>
          </a:p>
          <a:p>
            <a:pPr lvl="2"/>
            <a:r>
              <a:rPr lang="en-US" b="1" dirty="0" smtClean="0"/>
              <a:t>USED BY EDITORS WITH MINOR FINAL CONCERN</a:t>
            </a:r>
          </a:p>
          <a:p>
            <a:pPr lvl="2"/>
            <a:endParaRPr lang="en-US" sz="2000" b="1" dirty="0"/>
          </a:p>
          <a:p>
            <a:pPr lvl="1"/>
            <a:r>
              <a:rPr lang="en-US" sz="2000" b="1" u="sng" dirty="0" smtClean="0"/>
              <a:t>READY</a:t>
            </a:r>
          </a:p>
          <a:p>
            <a:pPr lvl="2"/>
            <a:r>
              <a:rPr lang="en-US" b="1" dirty="0" smtClean="0"/>
              <a:t>FULLY ACCEPTED AND SENT TO BE PUBLISHED</a:t>
            </a:r>
          </a:p>
          <a:p>
            <a:pPr lvl="2"/>
            <a:r>
              <a:rPr lang="en-US" b="1" dirty="0" smtClean="0"/>
              <a:t>DECISION MADE BY DEPUTY EDITOR AND EDITOR</a:t>
            </a:r>
          </a:p>
          <a:p>
            <a:pPr lvl="3"/>
            <a:r>
              <a:rPr lang="en-US" b="1" dirty="0" smtClean="0"/>
              <a:t>THIS DECISION IS NOT USED BY REVIEWERS</a:t>
            </a:r>
            <a:endParaRPr lang="en-US" b="1" dirty="0"/>
          </a:p>
          <a:p>
            <a:pPr lvl="1"/>
            <a:endParaRPr lang="en-US" b="1" dirty="0"/>
          </a:p>
        </p:txBody>
      </p:sp>
    </p:spTree>
    <p:extLst>
      <p:ext uri="{BB962C8B-B14F-4D97-AF65-F5344CB8AC3E}">
        <p14:creationId xmlns:p14="http://schemas.microsoft.com/office/powerpoint/2010/main" val="3731344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0" y="1600200"/>
            <a:ext cx="9144000" cy="4876800"/>
          </a:xfrm>
        </p:spPr>
        <p:txBody>
          <a:bodyPr/>
          <a:lstStyle/>
          <a:p>
            <a:endParaRPr lang="en-US" b="1" dirty="0" smtClean="0"/>
          </a:p>
          <a:p>
            <a:endParaRPr lang="en-US" b="1" dirty="0"/>
          </a:p>
          <a:p>
            <a:r>
              <a:rPr lang="en-US" b="1" dirty="0" smtClean="0"/>
              <a:t>HOW TO RESPOND TO A REVIEW</a:t>
            </a:r>
          </a:p>
          <a:p>
            <a:endParaRPr lang="en-US" b="1" dirty="0" smtClean="0"/>
          </a:p>
          <a:p>
            <a:pPr lvl="1"/>
            <a:r>
              <a:rPr lang="en-US" b="1" dirty="0" smtClean="0"/>
              <a:t>THREE CRITICAL ELEMENTS NEEDED</a:t>
            </a:r>
          </a:p>
          <a:p>
            <a:pPr lvl="2"/>
            <a:r>
              <a:rPr lang="en-US" b="1" dirty="0" smtClean="0"/>
              <a:t>COVER LETTER</a:t>
            </a:r>
          </a:p>
          <a:p>
            <a:pPr lvl="2"/>
            <a:r>
              <a:rPr lang="en-US" b="1" dirty="0" smtClean="0"/>
              <a:t>DOCUMENT OR TABLE LISTING CHANGES YOU MADE TO TEXT</a:t>
            </a:r>
          </a:p>
          <a:p>
            <a:pPr lvl="2"/>
            <a:r>
              <a:rPr lang="en-US" b="1" dirty="0" smtClean="0"/>
              <a:t>REVISION MANUSCRIPT CLEARLY NOTING CHANGES MADE</a:t>
            </a:r>
          </a:p>
          <a:p>
            <a:pPr lvl="2"/>
            <a:endParaRPr lang="en-US" b="1" dirty="0"/>
          </a:p>
          <a:p>
            <a:pPr lvl="2"/>
            <a:endParaRPr lang="en-US" b="1" dirty="0" smtClean="0"/>
          </a:p>
          <a:p>
            <a:pPr lvl="2"/>
            <a:r>
              <a:rPr lang="en-US" b="1" dirty="0" smtClean="0"/>
              <a:t>KEEP THE REVISION SUCCINCT </a:t>
            </a:r>
          </a:p>
          <a:p>
            <a:pPr lvl="2"/>
            <a:r>
              <a:rPr lang="en-US" b="1" dirty="0" smtClean="0"/>
              <a:t>ADDED TEXT USUALLY NEEDED TO RESPOND TO REVIEWS</a:t>
            </a:r>
          </a:p>
          <a:p>
            <a:pPr lvl="3"/>
            <a:r>
              <a:rPr lang="en-US" b="1" dirty="0" smtClean="0"/>
              <a:t>NEED TO CUT SOME TEXT AS WORD LIMIT STILL APPLIES TO REVISION</a:t>
            </a:r>
          </a:p>
          <a:p>
            <a:pPr lvl="2"/>
            <a:endParaRPr lang="en-US" b="1" dirty="0" smtClean="0"/>
          </a:p>
          <a:p>
            <a:pPr lvl="1"/>
            <a:endParaRPr lang="en-US" b="1" dirty="0" smtClean="0"/>
          </a:p>
          <a:p>
            <a:endParaRPr lang="en-US" b="1"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0319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457200" y="3048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dirty="0"/>
              <a:t>Response to Review </a:t>
            </a:r>
            <a:r>
              <a:rPr lang="en-US" dirty="0" smtClean="0"/>
              <a:t>: </a:t>
            </a:r>
            <a:r>
              <a:rPr lang="en-US" dirty="0"/>
              <a:t>Cover Letter</a:t>
            </a:r>
          </a:p>
        </p:txBody>
      </p:sp>
      <p:sp>
        <p:nvSpPr>
          <p:cNvPr id="38915" name="TextBox 4"/>
          <p:cNvSpPr txBox="1">
            <a:spLocks noChangeArrowheads="1"/>
          </p:cNvSpPr>
          <p:nvPr/>
        </p:nvSpPr>
        <p:spPr bwMode="auto">
          <a:xfrm>
            <a:off x="403151" y="1384817"/>
            <a:ext cx="8077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Bef>
                <a:spcPts val="1200"/>
              </a:spcBef>
              <a:buFont typeface="Arial" charset="0"/>
              <a:buChar char="•"/>
            </a:pPr>
            <a:r>
              <a:rPr lang="en-US" b="0" dirty="0"/>
              <a:t>The purpose of the cover letter is not to have a discussion with the Editor or Reviewers.</a:t>
            </a:r>
          </a:p>
          <a:p>
            <a:pPr algn="l">
              <a:spcBef>
                <a:spcPts val="1200"/>
              </a:spcBef>
              <a:buFont typeface="Arial" charset="0"/>
              <a:buChar char="•"/>
            </a:pPr>
            <a:r>
              <a:rPr lang="en-US" b="0" dirty="0"/>
              <a:t>If the reviewers ask a question, then we can expect readers of the manuscript to have the same question. So the </a:t>
            </a:r>
            <a:r>
              <a:rPr lang="en-US" b="0" u="sng" dirty="0"/>
              <a:t>answer to the question must be contained in the manuscript, not the cover letter</a:t>
            </a:r>
            <a:r>
              <a:rPr lang="en-US" b="0" dirty="0"/>
              <a:t>.</a:t>
            </a:r>
          </a:p>
          <a:p>
            <a:pPr algn="l">
              <a:spcBef>
                <a:spcPts val="1200"/>
              </a:spcBef>
              <a:buFont typeface="Arial" charset="0"/>
              <a:buChar char="•"/>
            </a:pPr>
            <a:r>
              <a:rPr lang="en-US" b="0" dirty="0"/>
              <a:t>The only reason to use the cover letter for a discussion, is if you disagree with the reviewer and do not intend to change your manuscript.</a:t>
            </a:r>
          </a:p>
          <a:p>
            <a:pPr algn="l">
              <a:spcBef>
                <a:spcPts val="1200"/>
              </a:spcBef>
              <a:buFont typeface="Arial" charset="0"/>
              <a:buChar char="•"/>
            </a:pPr>
            <a:r>
              <a:rPr lang="en-US" b="0" dirty="0"/>
              <a:t>Otherwise, every reviewer’s comment must correspond to a change in the manuscript (however minor).</a:t>
            </a:r>
          </a:p>
          <a:p>
            <a:pPr algn="l">
              <a:spcBef>
                <a:spcPts val="1200"/>
              </a:spcBef>
              <a:buFont typeface="Arial" charset="0"/>
              <a:buChar char="•"/>
            </a:pPr>
            <a:r>
              <a:rPr lang="en-US" b="0" dirty="0"/>
              <a:t>It is best to have a separate document or table that describes the changes.</a:t>
            </a:r>
          </a:p>
        </p:txBody>
      </p:sp>
      <p:cxnSp>
        <p:nvCxnSpPr>
          <p:cNvPr id="3" name="Straight Connector 2"/>
          <p:cNvCxnSpPr>
            <a:cxnSpLocks noChangeShapeType="1"/>
          </p:cNvCxnSpPr>
          <p:nvPr/>
        </p:nvCxnSpPr>
        <p:spPr bwMode="auto">
          <a:xfrm>
            <a:off x="457200" y="914400"/>
            <a:ext cx="8001000"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34217030"/>
      </p:ext>
    </p:extLst>
  </p:cSld>
  <p:clrMapOvr>
    <a:masterClrMapping/>
  </p:clrMapOvr>
  <p:transition>
    <p:randomBa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391633" y="8382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dirty="0"/>
              <a:t>Response to Review </a:t>
            </a:r>
            <a:r>
              <a:rPr lang="en-US" dirty="0" smtClean="0"/>
              <a:t>: </a:t>
            </a:r>
            <a:r>
              <a:rPr lang="en-US" dirty="0"/>
              <a:t>Cover </a:t>
            </a:r>
            <a:r>
              <a:rPr lang="en-US" dirty="0" smtClean="0"/>
              <a:t>Letter to Editor</a:t>
            </a:r>
            <a:endParaRPr lang="en-US" dirty="0"/>
          </a:p>
        </p:txBody>
      </p:sp>
      <p:sp>
        <p:nvSpPr>
          <p:cNvPr id="39939" name="TextBox 4"/>
          <p:cNvSpPr txBox="1">
            <a:spLocks noChangeArrowheads="1"/>
          </p:cNvSpPr>
          <p:nvPr/>
        </p:nvSpPr>
        <p:spPr bwMode="auto">
          <a:xfrm>
            <a:off x="501502" y="2438400"/>
            <a:ext cx="80772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r>
              <a:rPr lang="en-US" sz="2000" b="0" dirty="0"/>
              <a:t>Dear Dr. Tolo,</a:t>
            </a:r>
          </a:p>
          <a:p>
            <a:pPr algn="l"/>
            <a:endParaRPr lang="en-US" sz="2000" b="0" dirty="0"/>
          </a:p>
          <a:p>
            <a:pPr algn="l"/>
            <a:r>
              <a:rPr lang="en-US" sz="2000" b="0" dirty="0"/>
              <a:t>Please find enclosed our revised manuscript  #JBJS-14-00xx, entitled: “…”. </a:t>
            </a:r>
          </a:p>
          <a:p>
            <a:pPr algn="l"/>
            <a:endParaRPr lang="en-US" sz="2000" b="0" dirty="0"/>
          </a:p>
          <a:p>
            <a:pPr algn="l"/>
            <a:r>
              <a:rPr lang="en-US" sz="2000" b="0" dirty="0"/>
              <a:t>We appreciate the reviewers’ helpful comments and have included a separate table that indicates how our manuscript has been modified in response to each comment. The changes are highlighted in our revised manuscript in </a:t>
            </a:r>
            <a:r>
              <a:rPr lang="en-US" sz="2000" dirty="0"/>
              <a:t>bold text</a:t>
            </a:r>
            <a:r>
              <a:rPr lang="en-US" sz="2000" b="0" dirty="0"/>
              <a:t>.</a:t>
            </a:r>
          </a:p>
          <a:p>
            <a:pPr algn="l"/>
            <a:endParaRPr lang="en-US" sz="2000" b="0" dirty="0"/>
          </a:p>
          <a:p>
            <a:pPr algn="l"/>
            <a:r>
              <a:rPr lang="en-US" sz="2000" b="0" dirty="0"/>
              <a:t>Thank you for your consideration of this revised manuscript.</a:t>
            </a:r>
          </a:p>
          <a:p>
            <a:pPr algn="l"/>
            <a:endParaRPr lang="en-US" sz="2000" b="0" dirty="0"/>
          </a:p>
          <a:p>
            <a:pPr algn="l"/>
            <a:r>
              <a:rPr lang="en-US" sz="2000" b="0" dirty="0"/>
              <a:t>Sincerely,</a:t>
            </a:r>
          </a:p>
          <a:p>
            <a:pPr algn="l"/>
            <a:endParaRPr lang="en-US" sz="2000" dirty="0"/>
          </a:p>
        </p:txBody>
      </p:sp>
    </p:spTree>
    <p:extLst>
      <p:ext uri="{BB962C8B-B14F-4D97-AF65-F5344CB8AC3E}">
        <p14:creationId xmlns:p14="http://schemas.microsoft.com/office/powerpoint/2010/main" val="3066266344"/>
      </p:ext>
    </p:extLst>
  </p:cSld>
  <p:clrMapOvr>
    <a:masterClrMapping/>
  </p:clrMapOvr>
  <p:transition>
    <p:randomBa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381000" y="2286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dirty="0"/>
              <a:t>Response to Review </a:t>
            </a:r>
            <a:r>
              <a:rPr lang="en-US" dirty="0" smtClean="0"/>
              <a:t>:</a:t>
            </a:r>
            <a:endParaRPr lang="en-US" dirty="0"/>
          </a:p>
          <a:p>
            <a:r>
              <a:rPr lang="en-US" dirty="0"/>
              <a:t>Indicating How </a:t>
            </a:r>
            <a:r>
              <a:rPr lang="en-US" dirty="0" smtClean="0"/>
              <a:t>the Manuscript </a:t>
            </a:r>
            <a:r>
              <a:rPr lang="en-US" dirty="0"/>
              <a:t>has been Changed</a:t>
            </a:r>
          </a:p>
        </p:txBody>
      </p:sp>
      <p:sp>
        <p:nvSpPr>
          <p:cNvPr id="41987" name="TextBox 3"/>
          <p:cNvSpPr txBox="1">
            <a:spLocks noChangeArrowheads="1"/>
          </p:cNvSpPr>
          <p:nvPr/>
        </p:nvSpPr>
        <p:spPr bwMode="auto">
          <a:xfrm>
            <a:off x="457200" y="1476375"/>
            <a:ext cx="82296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r>
              <a:rPr lang="en-US" dirty="0"/>
              <a:t>Reviewer Comment</a:t>
            </a:r>
            <a:r>
              <a:rPr lang="en-US" b="0" dirty="0"/>
              <a:t>:    “Page 5, line 86-90: What to use </a:t>
            </a:r>
            <a:r>
              <a:rPr lang="en-US" b="0" dirty="0" smtClean="0"/>
              <a:t>as </a:t>
            </a:r>
            <a:r>
              <a:rPr lang="en-US" b="0" dirty="0"/>
              <a:t>the gold standard for the diagnosis of infection will always be a matter of debate, but mention more specifically what criteria you used.”</a:t>
            </a:r>
          </a:p>
          <a:p>
            <a:pPr algn="l"/>
            <a:endParaRPr lang="en-US" b="0" dirty="0"/>
          </a:p>
          <a:p>
            <a:pPr algn="l">
              <a:spcAft>
                <a:spcPts val="1800"/>
              </a:spcAft>
              <a:buFont typeface="Arial" charset="0"/>
              <a:buChar char="•"/>
            </a:pPr>
            <a:r>
              <a:rPr lang="en-US" b="0" dirty="0"/>
              <a:t> “We used criteria recommended by the Musculoskeletal Infection Society as the gold standard for diagnosing infection.”</a:t>
            </a:r>
          </a:p>
          <a:p>
            <a:pPr algn="l">
              <a:spcAft>
                <a:spcPts val="1800"/>
              </a:spcAft>
              <a:buFont typeface="Arial" charset="0"/>
              <a:buChar char="•"/>
            </a:pPr>
            <a:r>
              <a:rPr lang="en-US" b="0" dirty="0"/>
              <a:t> “We have modified our manuscript to indicate that we used criteria recommended by the Musculoskeletal Infection Society as the gold standard (now Page 5, lines 95-100) and we included a reference citation to those criteria (new reference #3).”</a:t>
            </a:r>
          </a:p>
        </p:txBody>
      </p:sp>
      <p:cxnSp>
        <p:nvCxnSpPr>
          <p:cNvPr id="6" name="Straight Connector 5"/>
          <p:cNvCxnSpPr>
            <a:cxnSpLocks noChangeShapeType="1"/>
          </p:cNvCxnSpPr>
          <p:nvPr/>
        </p:nvCxnSpPr>
        <p:spPr bwMode="auto">
          <a:xfrm>
            <a:off x="533400" y="2970213"/>
            <a:ext cx="7924800" cy="1587"/>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flipV="1">
            <a:off x="533400" y="3276600"/>
            <a:ext cx="7829550" cy="91440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533400" y="3276600"/>
            <a:ext cx="8077200" cy="762000"/>
          </a:xfrm>
          <a:prstGeom prst="line">
            <a:avLst/>
          </a:prstGeom>
          <a:noFill/>
          <a:ln w="254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381000" y="1141413"/>
            <a:ext cx="7924800" cy="1587"/>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86080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457200" y="1600200"/>
            <a:ext cx="8229600" cy="5105400"/>
          </a:xfrm>
        </p:spPr>
        <p:txBody>
          <a:bodyPr/>
          <a:lstStyle/>
          <a:p>
            <a:endParaRPr lang="en-US" b="1" dirty="0" smtClean="0"/>
          </a:p>
          <a:p>
            <a:endParaRPr lang="en-US" b="1" dirty="0"/>
          </a:p>
          <a:p>
            <a:r>
              <a:rPr lang="en-US" b="1" dirty="0" smtClean="0"/>
              <a:t>VARIETY </a:t>
            </a:r>
            <a:r>
              <a:rPr lang="en-US" b="1" dirty="0"/>
              <a:t>OF ARTICLE TYPES IN JBJS</a:t>
            </a:r>
          </a:p>
          <a:p>
            <a:pPr lvl="1"/>
            <a:r>
              <a:rPr lang="en-US" b="1" dirty="0"/>
              <a:t>CLINICAL RESEARCH </a:t>
            </a:r>
            <a:endParaRPr lang="en-US" b="1" dirty="0" smtClean="0"/>
          </a:p>
          <a:p>
            <a:pPr lvl="2"/>
            <a:r>
              <a:rPr lang="en-US" b="1" dirty="0" smtClean="0"/>
              <a:t>PRIMARY </a:t>
            </a:r>
            <a:r>
              <a:rPr lang="en-US" b="1" dirty="0"/>
              <a:t>ARTICLE TYPE</a:t>
            </a:r>
          </a:p>
          <a:p>
            <a:pPr lvl="1"/>
            <a:r>
              <a:rPr lang="en-US" b="1" dirty="0"/>
              <a:t>BASIC SCIENCE </a:t>
            </a:r>
            <a:r>
              <a:rPr lang="en-US" b="1" dirty="0" smtClean="0"/>
              <a:t>RESEARCH</a:t>
            </a:r>
          </a:p>
          <a:p>
            <a:pPr lvl="2"/>
            <a:r>
              <a:rPr lang="en-US" b="1" smtClean="0"/>
              <a:t>IN VIVO OR BIOMECHANICS</a:t>
            </a:r>
            <a:endParaRPr lang="en-US" b="1" dirty="0"/>
          </a:p>
          <a:p>
            <a:pPr lvl="1"/>
            <a:r>
              <a:rPr lang="en-US" b="1" dirty="0"/>
              <a:t>META-ANALYSIS AND SYSTEMATIC LITERATURE REVIEW</a:t>
            </a:r>
          </a:p>
          <a:p>
            <a:pPr lvl="1"/>
            <a:r>
              <a:rPr lang="en-US" b="1" dirty="0"/>
              <a:t>ORTHOPAEDIC FORUM</a:t>
            </a:r>
          </a:p>
          <a:p>
            <a:pPr lvl="1"/>
            <a:r>
              <a:rPr lang="en-US" b="1" dirty="0"/>
              <a:t>TOPICS IN TRAINING</a:t>
            </a:r>
          </a:p>
          <a:p>
            <a:pPr lvl="1"/>
            <a:r>
              <a:rPr lang="en-US" b="1" dirty="0"/>
              <a:t>ETHICS IN PRACTICE</a:t>
            </a:r>
          </a:p>
          <a:p>
            <a:pPr lvl="1"/>
            <a:r>
              <a:rPr lang="en-US" b="1" dirty="0"/>
              <a:t>CURRENT CONCEPTS </a:t>
            </a:r>
            <a:r>
              <a:rPr lang="en-US" b="1" dirty="0" smtClean="0"/>
              <a:t>REVIEW</a:t>
            </a:r>
          </a:p>
          <a:p>
            <a:pPr lvl="2"/>
            <a:r>
              <a:rPr lang="en-US" b="1" dirty="0" smtClean="0"/>
              <a:t>REVIEW ARTICLES OF CLINICAL PROBLEM MUST BE INVITED</a:t>
            </a:r>
            <a:endParaRPr lang="en-US" b="1" dirty="0"/>
          </a:p>
          <a:p>
            <a:pPr marL="0" indent="0">
              <a:buNone/>
            </a:pP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03647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295400"/>
            <a:ext cx="86153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43011" name="TextBox 1"/>
          <p:cNvSpPr txBox="1">
            <a:spLocks noChangeArrowheads="1"/>
          </p:cNvSpPr>
          <p:nvPr/>
        </p:nvSpPr>
        <p:spPr bwMode="auto">
          <a:xfrm>
            <a:off x="152400" y="228600"/>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dirty="0"/>
              <a:t>Response to Review </a:t>
            </a:r>
          </a:p>
          <a:p>
            <a:r>
              <a:rPr lang="en-US" dirty="0"/>
              <a:t>Table Indicating How </a:t>
            </a:r>
            <a:r>
              <a:rPr lang="en-US" dirty="0" smtClean="0"/>
              <a:t>the Manuscript </a:t>
            </a:r>
            <a:r>
              <a:rPr lang="en-US" dirty="0"/>
              <a:t>has been Changed</a:t>
            </a:r>
          </a:p>
        </p:txBody>
      </p:sp>
    </p:spTree>
    <p:extLst>
      <p:ext uri="{BB962C8B-B14F-4D97-AF65-F5344CB8AC3E}">
        <p14:creationId xmlns:p14="http://schemas.microsoft.com/office/powerpoint/2010/main" val="195659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2173" name="Group 93"/>
          <p:cNvGraphicFramePr>
            <a:graphicFrameLocks noGrp="1"/>
          </p:cNvGraphicFramePr>
          <p:nvPr>
            <p:ph/>
          </p:nvPr>
        </p:nvGraphicFramePr>
        <p:xfrm>
          <a:off x="742950" y="685800"/>
          <a:ext cx="7658100" cy="5943606"/>
        </p:xfrm>
        <a:graphic>
          <a:graphicData uri="http://schemas.openxmlformats.org/drawingml/2006/table">
            <a:tbl>
              <a:tblPr/>
              <a:tblGrid>
                <a:gridCol w="2933700"/>
                <a:gridCol w="990600"/>
                <a:gridCol w="1066800"/>
                <a:gridCol w="914400"/>
                <a:gridCol w="1752600"/>
              </a:tblGrid>
              <a:tr h="45720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2000" b="1"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2013 (01-08)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Spine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Hip Reconstruction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Knee Reconstruction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Foot &amp; Ankle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Shoulder &amp; Elbow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Hand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Sports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Trauma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Pediatrics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Oncology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Practice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Basic Science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Misc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smtClean="0">
                          <a:ln>
                            <a:noFill/>
                          </a:ln>
                          <a:solidFill>
                            <a:schemeClr val="tx1"/>
                          </a:solidFill>
                          <a:effectLst/>
                          <a:latin typeface="Arial" charset="0"/>
                          <a:ea typeface="ＭＳ Ｐゴシック" charset="-128"/>
                        </a:rPr>
                        <a:t>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sz="2000" b="1" i="0" u="none" strike="noStrike" cap="none" normalizeH="0" baseline="0" dirty="0" smtClean="0">
                          <a:ln>
                            <a:noFill/>
                          </a:ln>
                          <a:solidFill>
                            <a:schemeClr val="tx1"/>
                          </a:solidFill>
                          <a:effectLst/>
                          <a:latin typeface="Arial" charset="0"/>
                          <a:ea typeface="ＭＳ Ｐゴシック" charset="-128"/>
                        </a:rPr>
                        <a:t>196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16" name="Text Box 94"/>
          <p:cNvSpPr txBox="1">
            <a:spLocks noChangeArrowheads="1"/>
          </p:cNvSpPr>
          <p:nvPr/>
        </p:nvSpPr>
        <p:spPr bwMode="auto">
          <a:xfrm>
            <a:off x="304800" y="2286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n-US" dirty="0">
                <a:solidFill>
                  <a:schemeClr val="tx2"/>
                </a:solidFill>
              </a:rPr>
              <a:t>JBJS: Manuscripts Published by Category</a:t>
            </a:r>
          </a:p>
        </p:txBody>
      </p:sp>
    </p:spTree>
    <p:extLst>
      <p:ext uri="{BB962C8B-B14F-4D97-AF65-F5344CB8AC3E}">
        <p14:creationId xmlns:p14="http://schemas.microsoft.com/office/powerpoint/2010/main" val="4088388617"/>
      </p:ext>
    </p:extLst>
  </p:cSld>
  <p:clrMapOvr>
    <a:masterClrMapping/>
  </p:clrMapOvr>
  <p:transition>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a:t>PUBLISHING IN JBJS</a:t>
            </a:r>
            <a:endParaRPr lang="en-US" sz="3600" dirty="0" smtClean="0">
              <a:latin typeface="Trebuchet MS" pitchFamily="34" charset="0"/>
              <a:ea typeface="ＭＳ Ｐゴシック" pitchFamily="34" charset="-128"/>
              <a:cs typeface="Trebuchet MS" pitchFamily="34" charset="0"/>
            </a:endParaRPr>
          </a:p>
        </p:txBody>
      </p:sp>
      <p:sp>
        <p:nvSpPr>
          <p:cNvPr id="13315" name="Content Placeholder 2"/>
          <p:cNvSpPr>
            <a:spLocks noGrp="1"/>
          </p:cNvSpPr>
          <p:nvPr>
            <p:ph idx="1"/>
          </p:nvPr>
        </p:nvSpPr>
        <p:spPr>
          <a:xfrm>
            <a:off x="0" y="1284288"/>
            <a:ext cx="9144000" cy="5181600"/>
          </a:xfrm>
        </p:spPr>
        <p:txBody>
          <a:bodyPr>
            <a:normAutofit/>
          </a:bodyPr>
          <a:lstStyle/>
          <a:p>
            <a:endParaRPr lang="en-US" sz="2800" b="1" dirty="0" smtClean="0">
              <a:latin typeface="Trebuchet MS" pitchFamily="34" charset="0"/>
              <a:ea typeface="ＭＳ Ｐゴシック" pitchFamily="34" charset="-128"/>
              <a:cs typeface="Trebuchet MS" pitchFamily="34" charset="0"/>
            </a:endParaRPr>
          </a:p>
          <a:p>
            <a:r>
              <a:rPr lang="en-US" sz="2800" b="1" dirty="0" smtClean="0">
                <a:latin typeface="Trebuchet MS" pitchFamily="34" charset="0"/>
                <a:ea typeface="ＭＳ Ｐゴシック" pitchFamily="34" charset="-128"/>
                <a:cs typeface="Trebuchet MS" pitchFamily="34" charset="0"/>
              </a:rPr>
              <a:t>VIOLATIONS OF PUBLICATION ETHICS</a:t>
            </a:r>
          </a:p>
          <a:p>
            <a:endParaRPr lang="en-US" b="1" i="1" u="sng" dirty="0" smtClean="0">
              <a:latin typeface="Trebuchet MS" pitchFamily="34" charset="0"/>
              <a:ea typeface="ＭＳ Ｐゴシック" pitchFamily="34" charset="-128"/>
              <a:cs typeface="Trebuchet MS" pitchFamily="34" charset="0"/>
            </a:endParaRPr>
          </a:p>
          <a:p>
            <a:pPr lvl="1"/>
            <a:r>
              <a:rPr lang="en-US" sz="2400" b="1" i="1" u="sng" dirty="0" smtClean="0">
                <a:latin typeface="Trebuchet MS" pitchFamily="34" charset="0"/>
                <a:ea typeface="ＭＳ Ｐゴシック" pitchFamily="34" charset="-128"/>
                <a:cs typeface="Trebuchet MS" pitchFamily="34" charset="0"/>
              </a:rPr>
              <a:t>DUPLICATE PUBLICATION</a:t>
            </a:r>
          </a:p>
          <a:p>
            <a:pPr lvl="2"/>
            <a:r>
              <a:rPr lang="en-US" sz="2000" b="1" dirty="0" smtClean="0">
                <a:latin typeface="Trebuchet MS" pitchFamily="34" charset="0"/>
                <a:ea typeface="ＭＳ Ｐゴシック" pitchFamily="34" charset="-128"/>
                <a:cs typeface="Trebuchet MS" pitchFamily="34" charset="0"/>
              </a:rPr>
              <a:t>MAY BE SAME ARTICLE IN 2 LANGUAGES</a:t>
            </a:r>
          </a:p>
          <a:p>
            <a:pPr lvl="2"/>
            <a:r>
              <a:rPr lang="en-US" sz="2000" b="1" dirty="0" smtClean="0">
                <a:latin typeface="Trebuchet MS" pitchFamily="34" charset="0"/>
                <a:ea typeface="ＭＳ Ｐゴシック" pitchFamily="34" charset="-128"/>
                <a:cs typeface="Trebuchet MS" pitchFamily="34" charset="0"/>
              </a:rPr>
              <a:t>SAME DATA BUT DIFFERENT AUTHORS</a:t>
            </a:r>
          </a:p>
          <a:p>
            <a:pPr lvl="1"/>
            <a:endParaRPr lang="en-US" b="1" i="1" u="sng" dirty="0" smtClean="0">
              <a:latin typeface="Trebuchet MS" pitchFamily="34" charset="0"/>
              <a:ea typeface="ＭＳ Ｐゴシック" pitchFamily="34" charset="-128"/>
              <a:cs typeface="Trebuchet MS" pitchFamily="34" charset="0"/>
            </a:endParaRPr>
          </a:p>
          <a:p>
            <a:pPr lvl="1"/>
            <a:r>
              <a:rPr lang="en-US" sz="2400" b="1" i="1" u="sng" dirty="0" smtClean="0">
                <a:latin typeface="Trebuchet MS" pitchFamily="34" charset="0"/>
                <a:ea typeface="ＭＳ Ｐゴシック" pitchFamily="34" charset="-128"/>
                <a:cs typeface="Trebuchet MS" pitchFamily="34" charset="0"/>
              </a:rPr>
              <a:t>PLAGIARISM</a:t>
            </a:r>
          </a:p>
          <a:p>
            <a:pPr lvl="2"/>
            <a:r>
              <a:rPr lang="en-US" sz="2000" b="1" dirty="0" smtClean="0">
                <a:latin typeface="Trebuchet MS" pitchFamily="34" charset="0"/>
                <a:ea typeface="ＭＳ Ｐゴシック" pitchFamily="34" charset="-128"/>
                <a:cs typeface="Trebuchet MS" pitchFamily="34" charset="0"/>
              </a:rPr>
              <a:t>USE PUBLISHED MATERIAL WITHOUT ATTRIBUTION</a:t>
            </a:r>
          </a:p>
          <a:p>
            <a:pPr lvl="3"/>
            <a:r>
              <a:rPr lang="en-US" sz="1600" b="1" dirty="0" smtClean="0">
                <a:latin typeface="Trebuchet MS" pitchFamily="34" charset="0"/>
                <a:ea typeface="ＭＳ Ｐゴシック" pitchFamily="34" charset="-128"/>
                <a:cs typeface="Trebuchet MS" pitchFamily="34" charset="0"/>
              </a:rPr>
              <a:t>RESULTS AND DISCUSSION TEXT AND DATA </a:t>
            </a:r>
            <a:r>
              <a:rPr lang="en-US" sz="1600" b="1" u="sng" dirty="0" smtClean="0">
                <a:latin typeface="Trebuchet MS" pitchFamily="34" charset="0"/>
                <a:ea typeface="ＭＳ Ｐゴシック" pitchFamily="34" charset="-128"/>
                <a:cs typeface="Trebuchet MS" pitchFamily="34" charset="0"/>
              </a:rPr>
              <a:t>MUST BE UNIQUE</a:t>
            </a:r>
          </a:p>
          <a:p>
            <a:pPr lvl="3"/>
            <a:r>
              <a:rPr lang="en-US" sz="1600" b="1" dirty="0" smtClean="0">
                <a:latin typeface="Trebuchet MS" pitchFamily="34" charset="0"/>
                <a:ea typeface="ＭＳ Ｐゴシック" pitchFamily="34" charset="-128"/>
                <a:cs typeface="Trebuchet MS" pitchFamily="34" charset="0"/>
              </a:rPr>
              <a:t>IF YOU INCLUDE MATERIAL YOU PREVIOUSLY PUBLISHED, YOU MUST CITE IT</a:t>
            </a:r>
          </a:p>
          <a:p>
            <a:pPr lvl="2"/>
            <a:r>
              <a:rPr lang="en-US" sz="2000" b="1" dirty="0" smtClean="0">
                <a:latin typeface="Trebuchet MS" pitchFamily="34" charset="0"/>
                <a:ea typeface="ＭＳ Ｐゴシック" pitchFamily="34" charset="-128"/>
                <a:cs typeface="Trebuchet MS" pitchFamily="34" charset="0"/>
              </a:rPr>
              <a:t>SOFTWARE TO CHECK PLAGIARISM USED BY MANY JOURNALS</a:t>
            </a:r>
          </a:p>
          <a:p>
            <a:pPr lvl="3"/>
            <a:r>
              <a:rPr lang="en-US" sz="1800" b="1" dirty="0" smtClean="0">
                <a:latin typeface="Trebuchet MS" pitchFamily="34" charset="0"/>
                <a:ea typeface="ＭＳ Ｐゴシック" pitchFamily="34" charset="-128"/>
                <a:cs typeface="Trebuchet MS" pitchFamily="34" charset="0"/>
              </a:rPr>
              <a:t>ALL REVISION MANUSCRIPTS AT JBJS ARE CHECKED</a:t>
            </a:r>
          </a:p>
          <a:p>
            <a:pPr lvl="2"/>
            <a:endParaRPr lang="en-US" b="1" dirty="0" smtClean="0">
              <a:latin typeface="Trebuchet MS" pitchFamily="34" charset="0"/>
              <a:ea typeface="ＭＳ Ｐゴシック" pitchFamily="34" charset="-128"/>
              <a:cs typeface="Trebuchet MS" pitchFamily="34" charset="0"/>
            </a:endParaRPr>
          </a:p>
        </p:txBody>
      </p:sp>
    </p:spTree>
    <p:extLst>
      <p:ext uri="{BB962C8B-B14F-4D97-AF65-F5344CB8AC3E}">
        <p14:creationId xmlns:p14="http://schemas.microsoft.com/office/powerpoint/2010/main" val="487357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JBJS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392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JOR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33800"/>
            <a:ext cx="893603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419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BergerJBJS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898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descr="BergerUniPhoto-COR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2143458"/>
            <a:ext cx="41529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2"/>
          <p:cNvSpPr txBox="1">
            <a:spLocks noChangeArrowheads="1"/>
          </p:cNvSpPr>
          <p:nvPr/>
        </p:nvSpPr>
        <p:spPr bwMode="auto">
          <a:xfrm>
            <a:off x="4343400" y="4572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n-US" b="0"/>
              <a:t>Figure in CORR publication</a:t>
            </a:r>
          </a:p>
        </p:txBody>
      </p:sp>
      <p:sp>
        <p:nvSpPr>
          <p:cNvPr id="41989" name="Text Box 3"/>
          <p:cNvSpPr txBox="1">
            <a:spLocks noChangeArrowheads="1"/>
          </p:cNvSpPr>
          <p:nvPr/>
        </p:nvSpPr>
        <p:spPr bwMode="auto">
          <a:xfrm>
            <a:off x="0" y="5791200"/>
            <a:ext cx="441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n-US" b="0"/>
              <a:t>Figure in submitted JBJS manuscript</a:t>
            </a:r>
          </a:p>
        </p:txBody>
      </p:sp>
    </p:spTree>
    <p:extLst>
      <p:ext uri="{BB962C8B-B14F-4D97-AF65-F5344CB8AC3E}">
        <p14:creationId xmlns:p14="http://schemas.microsoft.com/office/powerpoint/2010/main" val="136113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4" name="Footer Placeholder 3"/>
          <p:cNvSpPr>
            <a:spLocks noGrp="1"/>
          </p:cNvSpPr>
          <p:nvPr>
            <p:ph type="ftr" sz="quarter" idx="11"/>
          </p:nvPr>
        </p:nvSpPr>
        <p:spPr/>
        <p:txBody>
          <a:bodyPr/>
          <a:lstStyle/>
          <a:p>
            <a:endParaRPr lang="en-US"/>
          </a:p>
        </p:txBody>
      </p:sp>
      <p:sp>
        <p:nvSpPr>
          <p:cNvPr id="6" name="Content Placeholder 5"/>
          <p:cNvSpPr>
            <a:spLocks noGrp="1"/>
          </p:cNvSpPr>
          <p:nvPr>
            <p:ph idx="1"/>
          </p:nvPr>
        </p:nvSpPr>
        <p:spPr/>
        <p:txBody>
          <a:bodyPr/>
          <a:lstStyle/>
          <a:p>
            <a:r>
              <a:rPr lang="en-US" b="1" dirty="0" smtClean="0"/>
              <a:t>ALL AUTHORS MUST SIGN DOCUMENT</a:t>
            </a:r>
          </a:p>
          <a:p>
            <a:pPr lvl="2"/>
            <a:r>
              <a:rPr lang="en-US" b="1" dirty="0" smtClean="0"/>
              <a:t>NOT PUBLISHED OR SUBMITTED TO ANOTHER JOURNAL</a:t>
            </a:r>
          </a:p>
          <a:p>
            <a:pPr lvl="2"/>
            <a:r>
              <a:rPr lang="en-US" b="1" dirty="0" smtClean="0"/>
              <a:t>ORIGINAL INFORMATION</a:t>
            </a:r>
          </a:p>
          <a:p>
            <a:pPr lvl="2"/>
            <a:r>
              <a:rPr lang="en-US" b="1" dirty="0" smtClean="0"/>
              <a:t>ALL AUTHORS HAVE READ MANUSCRIPT AND AGREE</a:t>
            </a:r>
            <a:endParaRPr lang="en-US" b="1" dirty="0"/>
          </a:p>
        </p:txBody>
      </p:sp>
      <p:pic>
        <p:nvPicPr>
          <p:cNvPr id="7" name="Picture 3" descr="authorssig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54" y="3048000"/>
            <a:ext cx="876300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8309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PUBLISHING IN JBJS</a:t>
            </a:r>
            <a:endParaRPr lang="en-US" sz="3600" dirty="0" smtClean="0">
              <a:latin typeface="Trebuchet MS" pitchFamily="34" charset="0"/>
              <a:ea typeface="ＭＳ Ｐゴシック" pitchFamily="34" charset="-128"/>
              <a:cs typeface="Trebuchet MS" pitchFamily="34" charset="0"/>
            </a:endParaRPr>
          </a:p>
        </p:txBody>
      </p:sp>
      <p:sp>
        <p:nvSpPr>
          <p:cNvPr id="14339" name="Content Placeholder 8"/>
          <p:cNvSpPr>
            <a:spLocks noGrp="1"/>
          </p:cNvSpPr>
          <p:nvPr>
            <p:ph idx="1"/>
          </p:nvPr>
        </p:nvSpPr>
        <p:spPr>
          <a:xfrm>
            <a:off x="0" y="1676400"/>
            <a:ext cx="8991600" cy="5181600"/>
          </a:xfrm>
        </p:spPr>
        <p:txBody>
          <a:bodyPr/>
          <a:lstStyle/>
          <a:p>
            <a:pPr lvl="1"/>
            <a:r>
              <a:rPr lang="en-US" sz="2800" b="1" dirty="0" smtClean="0">
                <a:latin typeface="Trebuchet MS" pitchFamily="34" charset="0"/>
                <a:ea typeface="ＭＳ Ｐゴシック" pitchFamily="34" charset="-128"/>
                <a:cs typeface="Trebuchet MS" pitchFamily="34" charset="0"/>
              </a:rPr>
              <a:t>PLAGIARISM CHECK SOFTWARE</a:t>
            </a:r>
          </a:p>
          <a:p>
            <a:pPr lvl="1"/>
            <a:r>
              <a:rPr lang="en-US" sz="2800" b="1" dirty="0" smtClean="0">
                <a:latin typeface="Trebuchet MS" pitchFamily="34" charset="0"/>
                <a:ea typeface="ＭＳ Ｐゴシック" pitchFamily="34" charset="-128"/>
                <a:cs typeface="Trebuchet MS" pitchFamily="34" charset="0"/>
              </a:rPr>
              <a:t>CROSS-CHECK USED BY JBJS</a:t>
            </a:r>
          </a:p>
          <a:p>
            <a:pPr lvl="3"/>
            <a:r>
              <a:rPr lang="en-US" sz="1800" b="1" dirty="0" smtClean="0">
                <a:latin typeface="Trebuchet MS" pitchFamily="34" charset="0"/>
                <a:ea typeface="ＭＳ Ｐゴシック" pitchFamily="34" charset="-128"/>
                <a:cs typeface="Trebuchet MS" pitchFamily="34" charset="0"/>
              </a:rPr>
              <a:t>WHAT TO DO WITH THIS INFORMATION</a:t>
            </a:r>
          </a:p>
          <a:p>
            <a:pPr lvl="4"/>
            <a:r>
              <a:rPr lang="en-US" sz="1800" b="1" dirty="0" smtClean="0">
                <a:latin typeface="Trebuchet MS" pitchFamily="34" charset="0"/>
                <a:ea typeface="ＭＳ Ｐゴシック" pitchFamily="34" charset="-128"/>
                <a:cs typeface="Trebuchet MS" pitchFamily="34" charset="0"/>
              </a:rPr>
              <a:t>ACCEPT IF 20%-25% OR LESS</a:t>
            </a:r>
          </a:p>
          <a:p>
            <a:pPr lvl="4"/>
            <a:r>
              <a:rPr lang="en-US" sz="1800" b="1" dirty="0" smtClean="0">
                <a:latin typeface="Trebuchet MS" pitchFamily="34" charset="0"/>
                <a:ea typeface="ＭＳ Ｐゴシック" pitchFamily="34" charset="-128"/>
                <a:cs typeface="Trebuchet MS" pitchFamily="34" charset="0"/>
              </a:rPr>
              <a:t>SELF-PLAGIARISM REQUIRES CITATION</a:t>
            </a:r>
          </a:p>
          <a:p>
            <a:pPr lvl="1"/>
            <a:endParaRPr lang="en-US" b="1" dirty="0" smtClean="0">
              <a:latin typeface="Trebuchet MS" pitchFamily="34" charset="0"/>
              <a:ea typeface="ＭＳ Ｐゴシック" pitchFamily="34" charset="-128"/>
              <a:cs typeface="Trebuchet MS" pitchFamily="34" charset="0"/>
            </a:endParaRPr>
          </a:p>
          <a:p>
            <a:pPr lvl="1"/>
            <a:endParaRPr lang="en-US" b="1" dirty="0" smtClean="0">
              <a:latin typeface="Trebuchet MS" pitchFamily="34" charset="0"/>
              <a:ea typeface="ＭＳ Ｐゴシック" pitchFamily="34" charset="-128"/>
              <a:cs typeface="Trebuchet MS" pitchFamily="34" charset="0"/>
            </a:endParaRPr>
          </a:p>
          <a:p>
            <a:pPr lvl="1"/>
            <a:endParaRPr lang="en-US" b="1" dirty="0" smtClean="0">
              <a:latin typeface="Trebuchet MS" pitchFamily="34" charset="0"/>
              <a:ea typeface="ＭＳ Ｐゴシック" pitchFamily="34" charset="-128"/>
              <a:cs typeface="Trebuchet MS" pitchFamily="34" charset="0"/>
            </a:endParaRPr>
          </a:p>
          <a:p>
            <a:pPr lvl="1"/>
            <a:endParaRPr lang="en-US" b="1" dirty="0" smtClean="0">
              <a:latin typeface="Trebuchet MS" pitchFamily="34" charset="0"/>
              <a:ea typeface="ＭＳ Ｐゴシック" pitchFamily="34" charset="-128"/>
              <a:cs typeface="Trebuchet MS" pitchFamily="34" charset="0"/>
            </a:endParaRPr>
          </a:p>
          <a:p>
            <a:pPr lvl="1"/>
            <a:endParaRPr lang="en-US" b="1" dirty="0" smtClean="0">
              <a:latin typeface="Trebuchet MS" pitchFamily="34" charset="0"/>
              <a:ea typeface="ＭＳ Ｐゴシック" pitchFamily="34" charset="-128"/>
              <a:cs typeface="Trebuchet MS" pitchFamily="34" charset="0"/>
            </a:endParaRPr>
          </a:p>
        </p:txBody>
      </p:sp>
      <p:pic>
        <p:nvPicPr>
          <p:cNvPr id="14340" name="Picture 6" descr="http://www.crossref.org/images/crosscheck_it_tra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138" y="3025775"/>
            <a:ext cx="17430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4289425"/>
            <a:ext cx="8763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2382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14325"/>
            <a:ext cx="8229600" cy="1030288"/>
          </a:xfrm>
        </p:spPr>
        <p:txBody>
          <a:bodyPr/>
          <a:lstStyle/>
          <a:p>
            <a:r>
              <a:rPr lang="en-US" dirty="0"/>
              <a:t>PUBLISHING IN JBJS</a:t>
            </a:r>
            <a:endParaRPr lang="en-US" sz="3600" dirty="0" smtClean="0">
              <a:latin typeface="Trebuchet MS" pitchFamily="34" charset="0"/>
              <a:ea typeface="ＭＳ Ｐゴシック" pitchFamily="34" charset="-128"/>
              <a:cs typeface="Trebuchet MS" pitchFamily="34" charset="0"/>
            </a:endParaRPr>
          </a:p>
        </p:txBody>
      </p:sp>
      <p:sp>
        <p:nvSpPr>
          <p:cNvPr id="15363" name="Content Placeholder 8"/>
          <p:cNvSpPr>
            <a:spLocks noGrp="1"/>
          </p:cNvSpPr>
          <p:nvPr>
            <p:ph idx="1"/>
          </p:nvPr>
        </p:nvSpPr>
        <p:spPr>
          <a:xfrm>
            <a:off x="3175" y="1065213"/>
            <a:ext cx="8991600" cy="5291137"/>
          </a:xfrm>
        </p:spPr>
        <p:txBody>
          <a:bodyPr/>
          <a:lstStyle/>
          <a:p>
            <a:pPr lvl="1"/>
            <a:endParaRPr lang="en-US" b="1" dirty="0" smtClean="0">
              <a:latin typeface="Trebuchet MS" pitchFamily="34" charset="0"/>
              <a:ea typeface="ＭＳ Ｐゴシック" pitchFamily="34" charset="-128"/>
              <a:cs typeface="Trebuchet MS" pitchFamily="34" charset="0"/>
            </a:endParaRPr>
          </a:p>
          <a:p>
            <a:pPr lvl="1"/>
            <a:r>
              <a:rPr lang="en-US" sz="2800" b="1" dirty="0" smtClean="0">
                <a:latin typeface="Trebuchet MS" pitchFamily="34" charset="0"/>
                <a:ea typeface="ＭＳ Ｐゴシック" pitchFamily="34" charset="-128"/>
                <a:cs typeface="Trebuchet MS" pitchFamily="34" charset="0"/>
              </a:rPr>
              <a:t>CROSS-CHECK RESULTS</a:t>
            </a:r>
          </a:p>
          <a:p>
            <a:pPr lvl="3"/>
            <a:r>
              <a:rPr lang="en-US" sz="2000" b="1" dirty="0" smtClean="0">
                <a:latin typeface="Trebuchet MS" pitchFamily="34" charset="0"/>
                <a:ea typeface="ＭＳ Ｐゴシック" pitchFamily="34" charset="-128"/>
                <a:cs typeface="Trebuchet MS" pitchFamily="34" charset="0"/>
              </a:rPr>
              <a:t>INVESTIGATE IF LARGE % MATCH</a:t>
            </a:r>
          </a:p>
          <a:p>
            <a:pPr lvl="3"/>
            <a:r>
              <a:rPr lang="en-US" sz="2000" b="1" dirty="0" smtClean="0">
                <a:latin typeface="Trebuchet MS" pitchFamily="34" charset="0"/>
                <a:ea typeface="ＭＳ Ｐゴシック" pitchFamily="34" charset="-128"/>
                <a:cs typeface="Trebuchet MS" pitchFamily="34" charset="0"/>
              </a:rPr>
              <a:t>USE </a:t>
            </a:r>
            <a:r>
              <a:rPr lang="en-US" sz="2000" b="1" i="1" dirty="0" smtClean="0">
                <a:latin typeface="Trebuchet MS" pitchFamily="34" charset="0"/>
                <a:ea typeface="ＭＳ Ｐゴシック" pitchFamily="34" charset="-128"/>
                <a:cs typeface="Trebuchet MS" pitchFamily="34" charset="0"/>
              </a:rPr>
              <a:t>COPE</a:t>
            </a:r>
            <a:r>
              <a:rPr lang="en-US" sz="2000" b="1" dirty="0" smtClean="0">
                <a:latin typeface="Trebuchet MS" pitchFamily="34" charset="0"/>
                <a:ea typeface="ＭＳ Ｐゴシック" pitchFamily="34" charset="-128"/>
                <a:cs typeface="Trebuchet MS" pitchFamily="34" charset="0"/>
              </a:rPr>
              <a:t> GUIDELINES</a:t>
            </a:r>
          </a:p>
          <a:p>
            <a:pPr lvl="1"/>
            <a:endParaRPr lang="en-US" b="1" dirty="0" smtClean="0">
              <a:latin typeface="Trebuchet MS" pitchFamily="34" charset="0"/>
              <a:ea typeface="ＭＳ Ｐゴシック" pitchFamily="34" charset="-128"/>
              <a:cs typeface="Trebuchet MS" pitchFamily="34" charset="0"/>
            </a:endParaRPr>
          </a:p>
          <a:p>
            <a:pPr lvl="1"/>
            <a:endParaRPr lang="en-US" b="1" dirty="0" smtClean="0">
              <a:latin typeface="Trebuchet MS" pitchFamily="34" charset="0"/>
              <a:ea typeface="ＭＳ Ｐゴシック" pitchFamily="34" charset="-128"/>
              <a:cs typeface="Trebuchet MS" pitchFamily="34" charset="0"/>
            </a:endParaRPr>
          </a:p>
          <a:p>
            <a:pPr lvl="1"/>
            <a:endParaRPr lang="en-US" b="1" dirty="0" smtClean="0">
              <a:latin typeface="Trebuchet MS" pitchFamily="34" charset="0"/>
              <a:ea typeface="ＭＳ Ｐゴシック" pitchFamily="34" charset="-128"/>
              <a:cs typeface="Trebuchet MS" pitchFamily="34" charset="0"/>
            </a:endParaRPr>
          </a:p>
          <a:p>
            <a:pPr lvl="1"/>
            <a:endParaRPr lang="en-US" b="1" dirty="0" smtClean="0">
              <a:latin typeface="Trebuchet MS" pitchFamily="34" charset="0"/>
              <a:ea typeface="ＭＳ Ｐゴシック" pitchFamily="34" charset="-128"/>
              <a:cs typeface="Trebuchet MS" pitchFamily="34" charset="0"/>
            </a:endParaRPr>
          </a:p>
          <a:p>
            <a:pPr lvl="1"/>
            <a:r>
              <a:rPr lang="en-US" b="1" dirty="0" smtClean="0">
                <a:latin typeface="Trebuchet MS" pitchFamily="34" charset="0"/>
                <a:ea typeface="ＭＳ Ｐゴシック" pitchFamily="34" charset="-128"/>
                <a:cs typeface="Trebuchet MS" pitchFamily="34" charset="0"/>
              </a:rPr>
              <a:t>NOW DUELING PROGRAMS FROM SAME COMPANY</a:t>
            </a:r>
          </a:p>
          <a:p>
            <a:pPr lvl="3"/>
            <a:r>
              <a:rPr lang="en-US" b="1" i="1" dirty="0" smtClean="0">
                <a:latin typeface="Trebuchet MS" pitchFamily="34" charset="0"/>
                <a:ea typeface="ＭＳ Ｐゴシック" pitchFamily="34" charset="-128"/>
                <a:cs typeface="Trebuchet MS" pitchFamily="34" charset="0"/>
              </a:rPr>
              <a:t>GOOD OR NOT?</a:t>
            </a:r>
          </a:p>
        </p:txBody>
      </p:sp>
      <p:pic>
        <p:nvPicPr>
          <p:cNvPr id="15364" name="Picture 4" descr="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715000"/>
            <a:ext cx="2038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http://www.crossref.org/images/crosscheck_it_tran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752600"/>
            <a:ext cx="17430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 y="2989263"/>
            <a:ext cx="8035925"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 descr="WriteCheck™">
            <a:hlinkClick r:id="rId6" tooltip="WriteCheck™"/>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9963" y="5670550"/>
            <a:ext cx="22002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2160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0" y="1600200"/>
            <a:ext cx="9144000" cy="5105400"/>
          </a:xfrm>
        </p:spPr>
        <p:txBody>
          <a:bodyPr>
            <a:normAutofit lnSpcReduction="10000"/>
          </a:bodyPr>
          <a:lstStyle/>
          <a:p>
            <a:endParaRPr lang="en-US" b="1" dirty="0" smtClean="0">
              <a:latin typeface="Trebuchet MS" pitchFamily="34" charset="0"/>
              <a:ea typeface="ＭＳ Ｐゴシック" pitchFamily="34" charset="-128"/>
              <a:cs typeface="Trebuchet MS" pitchFamily="34" charset="0"/>
            </a:endParaRPr>
          </a:p>
          <a:p>
            <a:r>
              <a:rPr lang="en-US" sz="2800" b="1" dirty="0" smtClean="0">
                <a:latin typeface="Trebuchet MS" pitchFamily="34" charset="0"/>
                <a:ea typeface="ＭＳ Ｐゴシック" pitchFamily="34" charset="-128"/>
                <a:cs typeface="Trebuchet MS" pitchFamily="34" charset="0"/>
              </a:rPr>
              <a:t>VIOLATIONS </a:t>
            </a:r>
            <a:r>
              <a:rPr lang="en-US" sz="2800" b="1" dirty="0">
                <a:latin typeface="Trebuchet MS" pitchFamily="34" charset="0"/>
                <a:ea typeface="ＭＳ Ｐゴシック" pitchFamily="34" charset="-128"/>
                <a:cs typeface="Trebuchet MS" pitchFamily="34" charset="0"/>
              </a:rPr>
              <a:t>OF PUBLICATION </a:t>
            </a:r>
            <a:r>
              <a:rPr lang="en-US" sz="2800" b="1" dirty="0" smtClean="0">
                <a:latin typeface="Trebuchet MS" pitchFamily="34" charset="0"/>
                <a:ea typeface="ＭＳ Ｐゴシック" pitchFamily="34" charset="-128"/>
                <a:cs typeface="Trebuchet MS" pitchFamily="34" charset="0"/>
              </a:rPr>
              <a:t>ETHICS</a:t>
            </a:r>
          </a:p>
          <a:p>
            <a:endParaRPr lang="en-US" b="1" dirty="0">
              <a:latin typeface="Trebuchet MS" pitchFamily="34" charset="0"/>
              <a:ea typeface="ＭＳ Ｐゴシック" pitchFamily="34" charset="-128"/>
              <a:cs typeface="Trebuchet MS" pitchFamily="34" charset="0"/>
            </a:endParaRPr>
          </a:p>
          <a:p>
            <a:pPr lvl="1"/>
            <a:r>
              <a:rPr lang="en-US" sz="2400" b="1" u="sng" dirty="0" smtClean="0">
                <a:latin typeface="Trebuchet MS" pitchFamily="34" charset="0"/>
                <a:ea typeface="ＭＳ Ｐゴシック" pitchFamily="34" charset="-128"/>
                <a:cs typeface="Trebuchet MS" pitchFamily="34" charset="0"/>
              </a:rPr>
              <a:t>FABRICATION OF DATA</a:t>
            </a:r>
          </a:p>
          <a:p>
            <a:pPr lvl="2"/>
            <a:r>
              <a:rPr lang="en-US" sz="2200" b="1" dirty="0" smtClean="0">
                <a:latin typeface="Trebuchet MS" pitchFamily="34" charset="0"/>
                <a:ea typeface="ＭＳ Ｐゴシック" pitchFamily="34" charset="-128"/>
                <a:cs typeface="Trebuchet MS" pitchFamily="34" charset="0"/>
              </a:rPr>
              <a:t>PUBLISHING DELIBERATELY FALSE OR MISLEADING DATA</a:t>
            </a:r>
          </a:p>
          <a:p>
            <a:pPr lvl="2"/>
            <a:endParaRPr lang="en-US" sz="2200" b="1" u="sng" dirty="0" smtClean="0">
              <a:latin typeface="Trebuchet MS" pitchFamily="34" charset="0"/>
              <a:ea typeface="ＭＳ Ｐゴシック" pitchFamily="34" charset="-128"/>
              <a:cs typeface="Trebuchet MS" pitchFamily="34" charset="0"/>
            </a:endParaRPr>
          </a:p>
          <a:p>
            <a:pPr lvl="1"/>
            <a:r>
              <a:rPr lang="en-US" sz="2400" b="1" u="sng" dirty="0" smtClean="0">
                <a:latin typeface="Trebuchet MS" pitchFamily="34" charset="0"/>
                <a:ea typeface="ＭＳ Ｐゴシック" pitchFamily="34" charset="-128"/>
                <a:cs typeface="Trebuchet MS" pitchFamily="34" charset="0"/>
              </a:rPr>
              <a:t>IMAGE MANIPULATION</a:t>
            </a:r>
          </a:p>
          <a:p>
            <a:pPr lvl="2"/>
            <a:r>
              <a:rPr lang="en-US" sz="2200" b="1" dirty="0" smtClean="0">
                <a:latin typeface="Trebuchet MS" pitchFamily="34" charset="0"/>
                <a:ea typeface="ＭＳ Ｐゴシック" pitchFamily="34" charset="-128"/>
                <a:cs typeface="Trebuchet MS" pitchFamily="34" charset="0"/>
              </a:rPr>
              <a:t>MAKING ANY CHANGE IN ORIGINAL IMAGE UNACCEPTABLE</a:t>
            </a:r>
          </a:p>
          <a:p>
            <a:pPr lvl="2"/>
            <a:endParaRPr lang="en-US" sz="2200" b="1" dirty="0" smtClean="0">
              <a:latin typeface="Trebuchet MS" pitchFamily="34" charset="0"/>
              <a:ea typeface="ＭＳ Ｐゴシック" pitchFamily="34" charset="-128"/>
              <a:cs typeface="Trebuchet MS" pitchFamily="34" charset="0"/>
            </a:endParaRPr>
          </a:p>
          <a:p>
            <a:pPr lvl="1"/>
            <a:r>
              <a:rPr lang="en-US" sz="2400" b="1" u="sng" dirty="0" smtClean="0">
                <a:latin typeface="Trebuchet MS" pitchFamily="34" charset="0"/>
                <a:ea typeface="ＭＳ Ｐゴシック" pitchFamily="34" charset="-128"/>
                <a:cs typeface="Trebuchet MS" pitchFamily="34" charset="0"/>
              </a:rPr>
              <a:t>CHANGE OF AUTHORS</a:t>
            </a:r>
          </a:p>
          <a:p>
            <a:pPr lvl="2"/>
            <a:r>
              <a:rPr lang="en-US" sz="2200" b="1" dirty="0" smtClean="0">
                <a:latin typeface="Trebuchet MS" pitchFamily="34" charset="0"/>
                <a:ea typeface="ＭＳ Ｐゴシック" pitchFamily="34" charset="-128"/>
                <a:cs typeface="Trebuchet MS" pitchFamily="34" charset="0"/>
              </a:rPr>
              <a:t>ALL AUTHORS MUST AGREE TO ORDER OF AUTHOR</a:t>
            </a:r>
          </a:p>
          <a:p>
            <a:pPr lvl="2"/>
            <a:r>
              <a:rPr lang="en-US" sz="2200" b="1" dirty="0" smtClean="0">
                <a:latin typeface="Trebuchet MS" pitchFamily="34" charset="0"/>
                <a:ea typeface="ＭＳ Ｐゴシック" pitchFamily="34" charset="-128"/>
                <a:cs typeface="Trebuchet MS" pitchFamily="34" charset="0"/>
              </a:rPr>
              <a:t>IF AUTHOR CHANGE, ALL AUTHORS MUST AGREE IN WRITING</a:t>
            </a:r>
            <a:endParaRPr lang="en-US" sz="2200" b="1" dirty="0">
              <a:latin typeface="Trebuchet MS" pitchFamily="34" charset="0"/>
              <a:ea typeface="ＭＳ Ｐゴシック" pitchFamily="34" charset="-128"/>
              <a:cs typeface="Trebuchet MS" pitchFamily="34" charset="0"/>
            </a:endParaRPr>
          </a:p>
          <a:p>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91780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83058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1507" name="Text Box 4"/>
          <p:cNvSpPr txBox="1">
            <a:spLocks noChangeArrowheads="1"/>
          </p:cNvSpPr>
          <p:nvPr/>
        </p:nvSpPr>
        <p:spPr bwMode="auto">
          <a:xfrm>
            <a:off x="266700" y="14478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n-US" dirty="0"/>
              <a:t>Feb. 2009 - Retraction</a:t>
            </a: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
            <a:ext cx="1743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334080069"/>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0" y="1600200"/>
            <a:ext cx="9067800" cy="4525963"/>
          </a:xfrm>
        </p:spPr>
        <p:txBody>
          <a:bodyPr>
            <a:normAutofit lnSpcReduction="10000"/>
          </a:bodyPr>
          <a:lstStyle/>
          <a:p>
            <a:r>
              <a:rPr lang="en-US" b="1" dirty="0" smtClean="0"/>
              <a:t>CLINICAL RESEARCH ARTICLES IN JBJS</a:t>
            </a:r>
          </a:p>
          <a:p>
            <a:endParaRPr lang="en-US" b="1" dirty="0" smtClean="0"/>
          </a:p>
          <a:p>
            <a:pPr lvl="1"/>
            <a:r>
              <a:rPr lang="en-US" b="1" dirty="0" smtClean="0"/>
              <a:t>TYPES OF CLINICAL STUDIES</a:t>
            </a:r>
          </a:p>
          <a:p>
            <a:pPr lvl="2"/>
            <a:r>
              <a:rPr lang="en-US" b="1" u="sng" dirty="0" smtClean="0"/>
              <a:t>CASE CONTROL </a:t>
            </a:r>
            <a:r>
              <a:rPr lang="en-US" b="1" dirty="0" smtClean="0"/>
              <a:t>IS OBSERVATIONAL STUDY WITH CONTROL GROUP</a:t>
            </a:r>
          </a:p>
          <a:p>
            <a:pPr lvl="2"/>
            <a:r>
              <a:rPr lang="en-US" b="1" u="sng" dirty="0" smtClean="0"/>
              <a:t>CROSS-SECTIONAL STUDY </a:t>
            </a:r>
            <a:r>
              <a:rPr lang="en-US" b="1" dirty="0" smtClean="0"/>
              <a:t>COLLECTS DATA AT ONE TIME POINT</a:t>
            </a:r>
          </a:p>
          <a:p>
            <a:pPr lvl="3"/>
            <a:r>
              <a:rPr lang="en-US" b="1" dirty="0" smtClean="0"/>
              <a:t>DETERMINES PREVALENCE</a:t>
            </a:r>
          </a:p>
          <a:p>
            <a:pPr lvl="2"/>
            <a:r>
              <a:rPr lang="en-US" b="1" u="sng" dirty="0" smtClean="0"/>
              <a:t>COHORT STUDY </a:t>
            </a:r>
            <a:r>
              <a:rPr lang="en-US" b="1" dirty="0" smtClean="0"/>
              <a:t>IS PROSPECTIVE, LONGITUDINAL </a:t>
            </a:r>
          </a:p>
          <a:p>
            <a:pPr lvl="3"/>
            <a:r>
              <a:rPr lang="en-US" b="1" dirty="0" smtClean="0"/>
              <a:t>TESTS A HYPOTHESIS OF CLINICAL IMPORTANCE</a:t>
            </a:r>
          </a:p>
          <a:p>
            <a:pPr marL="1371600" lvl="3" indent="0">
              <a:buNone/>
            </a:pPr>
            <a:endParaRPr lang="en-US" b="1" dirty="0" smtClean="0"/>
          </a:p>
          <a:p>
            <a:pPr lvl="1"/>
            <a:r>
              <a:rPr lang="en-US" b="1" dirty="0" smtClean="0"/>
              <a:t>MOST COMMON TYPE OF MANUSCRIPT SUBMITTED</a:t>
            </a:r>
          </a:p>
          <a:p>
            <a:pPr lvl="1"/>
            <a:r>
              <a:rPr lang="en-US" b="1" dirty="0" smtClean="0"/>
              <a:t>RANGES FROM RANDOMIZED TRIALS TO CASE SERIES</a:t>
            </a:r>
          </a:p>
          <a:p>
            <a:pPr lvl="1"/>
            <a:r>
              <a:rPr lang="en-US" b="1" dirty="0" smtClean="0"/>
              <a:t>PREFERENCE FOR </a:t>
            </a:r>
            <a:r>
              <a:rPr lang="en-US" b="1" u="sng" dirty="0" smtClean="0"/>
              <a:t>STROBE </a:t>
            </a:r>
            <a:r>
              <a:rPr lang="en-US" b="1" dirty="0" smtClean="0"/>
              <a:t>AND </a:t>
            </a:r>
            <a:r>
              <a:rPr lang="en-US" b="1" u="sng" dirty="0" smtClean="0"/>
              <a:t>CONSORT </a:t>
            </a:r>
            <a:r>
              <a:rPr lang="en-US" b="1" dirty="0" smtClean="0"/>
              <a:t>GUIDELINES</a:t>
            </a:r>
          </a:p>
          <a:p>
            <a:pPr lvl="1"/>
            <a:r>
              <a:rPr lang="en-US" b="1" dirty="0" smtClean="0"/>
              <a:t>FOLLOW-UP </a:t>
            </a:r>
            <a:r>
              <a:rPr lang="en-US" b="1" dirty="0"/>
              <a:t>FOR RECONSTRUCTIVE PROCEDURES &gt; 2 </a:t>
            </a:r>
            <a:r>
              <a:rPr lang="en-US" b="1" dirty="0" smtClean="0"/>
              <a:t>YEARS</a:t>
            </a:r>
          </a:p>
          <a:p>
            <a:pPr lvl="1"/>
            <a:endParaRPr lang="en-US" b="1" dirty="0"/>
          </a:p>
          <a:p>
            <a:pPr lvl="1"/>
            <a:r>
              <a:rPr lang="en-US" b="1" dirty="0"/>
              <a:t>LEVEL OF EVIDENCE OF STUDY IS IMPORTANT</a:t>
            </a:r>
          </a:p>
          <a:p>
            <a:pPr lvl="1"/>
            <a:endParaRPr lang="en-US" b="1"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38650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PUBLISHING IN JBJS</a:t>
            </a:r>
            <a:endParaRPr lang="en-US" sz="3600" dirty="0" smtClean="0">
              <a:latin typeface="Trebuchet MS" pitchFamily="34" charset="0"/>
              <a:ea typeface="ＭＳ Ｐゴシック" pitchFamily="34" charset="-128"/>
              <a:cs typeface="Trebuchet MS" pitchFamily="34" charset="0"/>
            </a:endParaRPr>
          </a:p>
        </p:txBody>
      </p:sp>
      <p:sp>
        <p:nvSpPr>
          <p:cNvPr id="17411" name="Content Placeholder 2"/>
          <p:cNvSpPr>
            <a:spLocks noGrp="1"/>
          </p:cNvSpPr>
          <p:nvPr>
            <p:ph idx="1"/>
          </p:nvPr>
        </p:nvSpPr>
        <p:spPr/>
        <p:txBody>
          <a:bodyPr/>
          <a:lstStyle/>
          <a:p>
            <a:r>
              <a:rPr lang="en-US" sz="2800" b="1" smtClean="0">
                <a:latin typeface="Trebuchet MS" pitchFamily="34" charset="0"/>
                <a:ea typeface="ＭＳ Ｐゴシック" pitchFamily="34" charset="-128"/>
                <a:cs typeface="Trebuchet MS" pitchFamily="34" charset="0"/>
              </a:rPr>
              <a:t>NUMBER OF RETRACTIONS INCREASING</a:t>
            </a:r>
          </a:p>
          <a:p>
            <a:pPr lvl="1"/>
            <a:r>
              <a:rPr lang="en-US" smtClean="0">
                <a:latin typeface="Trebuchet MS" pitchFamily="34" charset="0"/>
                <a:ea typeface="ＭＳ Ｐゴシック" pitchFamily="34" charset="-128"/>
                <a:cs typeface="Trebuchet MS" pitchFamily="34" charset="0"/>
              </a:rPr>
              <a:t>http://retractionwatch.wordpress.com</a:t>
            </a:r>
            <a:endParaRPr lang="en-US" b="1" smtClean="0">
              <a:latin typeface="Trebuchet MS" pitchFamily="34" charset="0"/>
              <a:ea typeface="ＭＳ Ｐゴシック" pitchFamily="34" charset="-128"/>
              <a:cs typeface="Trebuchet MS" pitchFamily="34" charset="0"/>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4C4DDE2-36CE-48D2-A877-5B08E8B1A180}" type="slidenum">
              <a:rPr lang="en-US" smtClean="0">
                <a:solidFill>
                  <a:srgbClr val="FFFFFF"/>
                </a:solidFill>
                <a:latin typeface="Trebuchet MS" pitchFamily="34" charset="0"/>
              </a:rPr>
              <a:pPr eaLnBrk="1" hangingPunct="1"/>
              <a:t>60</a:t>
            </a:fld>
            <a:endParaRPr lang="en-US" smtClean="0">
              <a:solidFill>
                <a:srgbClr val="FFFFFF"/>
              </a:solidFill>
              <a:latin typeface="Trebuchet MS" pitchFamily="34" charset="0"/>
            </a:endParaRPr>
          </a:p>
        </p:txBody>
      </p:sp>
      <p:pic>
        <p:nvPicPr>
          <p:cNvPr id="17413" name="Picture 2" descr="http://image.slidesharecdn.com/wcrimontrealmay72013-130514092158-phpapp01/95/slide-3-1024.jpg?1368541432"/>
          <p:cNvPicPr>
            <a:picLocks noChangeAspect="1" noChangeArrowheads="1"/>
          </p:cNvPicPr>
          <p:nvPr/>
        </p:nvPicPr>
        <p:blipFill rotWithShape="1">
          <a:blip r:embed="rId2">
            <a:extLst>
              <a:ext uri="{28A0092B-C50C-407E-A947-70E740481C1C}">
                <a14:useLocalDpi xmlns:a14="http://schemas.microsoft.com/office/drawing/2010/main" val="0"/>
              </a:ext>
            </a:extLst>
          </a:blip>
          <a:srcRect l="13030" t="6075" r="3618"/>
          <a:stretch/>
        </p:blipFill>
        <p:spPr bwMode="auto">
          <a:xfrm>
            <a:off x="152400" y="2711302"/>
            <a:ext cx="4795284" cy="372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descr="http://image.slidesharecdn.com/wcrimontrealmay72013-130514092158-phpapp01/95/slide-7-1024.jpg?136854143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843" t="6015" r="13302" b="9180"/>
          <a:stretch/>
        </p:blipFill>
        <p:spPr bwMode="auto">
          <a:xfrm>
            <a:off x="5061098" y="2711302"/>
            <a:ext cx="3965944" cy="346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2622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304800" y="2047875"/>
            <a:ext cx="8382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400" dirty="0"/>
              <a:t>A letter to our readers (November 20, 2013):</a:t>
            </a:r>
          </a:p>
          <a:p>
            <a:pPr algn="l"/>
            <a:r>
              <a:rPr lang="en-US" sz="1400" dirty="0"/>
              <a:t>I regret to inform you that possible unethical author behavior has been identified with regard to a previously published article in The Journal of Bone and Joint Surgery, namely </a:t>
            </a:r>
            <a:r>
              <a:rPr lang="en-US" sz="1400" i="1" dirty="0"/>
              <a:t>“Skin-Derived Fibroblasts for the Treatment of Refractory Achilles </a:t>
            </a:r>
            <a:r>
              <a:rPr lang="en-US" sz="1400" i="1" dirty="0" err="1"/>
              <a:t>Tendinosis</a:t>
            </a:r>
            <a:r>
              <a:rPr lang="en-US" sz="1400" i="1" dirty="0"/>
              <a:t>: Preliminary Short-Term Results,” with authors H. </a:t>
            </a:r>
            <a:r>
              <a:rPr lang="en-US" sz="1400" i="1" dirty="0" err="1"/>
              <a:t>Obaid</a:t>
            </a:r>
            <a:r>
              <a:rPr lang="en-US" sz="1400" i="1" dirty="0"/>
              <a:t>, A. Clarke, P. Rosenfeld, C. Leach, and D. Connell. The citation for this article is J Bone Joint </a:t>
            </a:r>
            <a:r>
              <a:rPr lang="en-US" sz="1400" i="1" dirty="0" err="1"/>
              <a:t>Surg</a:t>
            </a:r>
            <a:r>
              <a:rPr lang="en-US" sz="1400" i="1" dirty="0"/>
              <a:t> Am. 2012 Feb 1;94(3):</a:t>
            </a:r>
            <a:r>
              <a:rPr lang="en-US" sz="1400" i="1" dirty="0">
                <a:hlinkClick r:id="rId2"/>
              </a:rPr>
              <a:t>193-200</a:t>
            </a:r>
            <a:r>
              <a:rPr lang="en-US" sz="1400" i="1" dirty="0"/>
              <a:t>.</a:t>
            </a:r>
          </a:p>
          <a:p>
            <a:pPr algn="l"/>
            <a:endParaRPr lang="en-US" sz="1400" i="1" dirty="0"/>
          </a:p>
          <a:p>
            <a:pPr algn="l"/>
            <a:r>
              <a:rPr lang="en-US" sz="1400" dirty="0"/>
              <a:t>The Journal of Bone and Joint Surgery received a letter from the Medicines and Healthcare products Regulatory Agency (MHRA) in the United Kingdom, stating that the trial on which this study was based was performed without authorization from the MHRA and without a favorable ethical opinion from a recognized research ethics committee, both of which are required by the Medicines for Human Use (Clinical Trials) Regulations (2004).</a:t>
            </a:r>
          </a:p>
          <a:p>
            <a:pPr algn="l"/>
            <a:r>
              <a:rPr lang="en-US" sz="1400" dirty="0"/>
              <a:t>Additionally, the MHRA stated that permission was not obtained from the organization where the research was undertaken, as required by the Department of Health Policy. It has been reported to me that the research patients were treated at a private practice facility. There are differing reports as to whether or not the lead author, Dr. David Connell, retained records of his research findings.</a:t>
            </a:r>
          </a:p>
          <a:p>
            <a:pPr algn="l"/>
            <a:r>
              <a:rPr lang="en-US" sz="1400" dirty="0"/>
              <a:t>It has been reported to me that there is an ongoing investigation in the United Kingdom by the General Medical Council (GMC) into possible unethical behavior. We will inform our readers of the outcome of this investigation when it is complete.</a:t>
            </a:r>
          </a:p>
          <a:p>
            <a:pPr algn="l"/>
            <a:r>
              <a:rPr lang="en-US" sz="1400" dirty="0"/>
              <a:t>Respectfully submitted,</a:t>
            </a:r>
          </a:p>
          <a:p>
            <a:pPr algn="l"/>
            <a:r>
              <a:rPr lang="en-US" sz="1400" dirty="0"/>
              <a:t>Vernon T. Tolo, MD</a:t>
            </a:r>
          </a:p>
          <a:p>
            <a:pPr algn="l"/>
            <a:r>
              <a:rPr lang="en-US" sz="1400" dirty="0"/>
              <a:t>Editor-in-Chief</a:t>
            </a:r>
            <a:endParaRPr lang="en-US" sz="1600" dirty="0"/>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52400"/>
            <a:ext cx="62103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463497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2400"/>
            <a:ext cx="56197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3203575"/>
            <a:ext cx="58007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5604" name="TextBox 1"/>
          <p:cNvSpPr txBox="1">
            <a:spLocks noChangeArrowheads="1"/>
          </p:cNvSpPr>
          <p:nvPr/>
        </p:nvSpPr>
        <p:spPr bwMode="auto">
          <a:xfrm>
            <a:off x="5915025" y="3581400"/>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sz="1600" b="0"/>
              <a:t>Semin Arthritis Rheum 2013;42:651-666</a:t>
            </a:r>
          </a:p>
        </p:txBody>
      </p:sp>
      <p:cxnSp>
        <p:nvCxnSpPr>
          <p:cNvPr id="4" name="Straight Connector 3"/>
          <p:cNvCxnSpPr>
            <a:cxnSpLocks noChangeShapeType="1"/>
          </p:cNvCxnSpPr>
          <p:nvPr/>
        </p:nvCxnSpPr>
        <p:spPr bwMode="auto">
          <a:xfrm>
            <a:off x="295275" y="2362200"/>
            <a:ext cx="8391525" cy="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5606" name="TextBox 4"/>
          <p:cNvSpPr txBox="1">
            <a:spLocks noChangeArrowheads="1"/>
          </p:cNvSpPr>
          <p:nvPr/>
        </p:nvSpPr>
        <p:spPr bwMode="auto">
          <a:xfrm>
            <a:off x="533400" y="2438400"/>
            <a:ext cx="800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sz="2000" b="0"/>
              <a:t>Already cited in 11 publications identified in a Pubmed search 11/26/2013, including:</a:t>
            </a:r>
          </a:p>
        </p:txBody>
      </p:sp>
      <p:pic>
        <p:nvPicPr>
          <p:cNvPr id="256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2925" y="4792663"/>
            <a:ext cx="4610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56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402263"/>
            <a:ext cx="4572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cxnSp>
        <p:nvCxnSpPr>
          <p:cNvPr id="11" name="Straight Arrow Connector 10"/>
          <p:cNvCxnSpPr>
            <a:cxnSpLocks noChangeShapeType="1"/>
          </p:cNvCxnSpPr>
          <p:nvPr/>
        </p:nvCxnSpPr>
        <p:spPr bwMode="auto">
          <a:xfrm>
            <a:off x="3276600" y="4792663"/>
            <a:ext cx="1076325" cy="2952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6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 y="1743075"/>
            <a:ext cx="58388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21964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Mani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747712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ImageMani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61722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6553200" y="5105400"/>
            <a:ext cx="25908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C012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spcBef>
                <a:spcPct val="50000"/>
              </a:spcBef>
            </a:pPr>
            <a:r>
              <a:rPr lang="en-US" sz="2000"/>
              <a:t>J Cell Biol 166:11-15, 2004</a:t>
            </a:r>
          </a:p>
        </p:txBody>
      </p:sp>
    </p:spTree>
    <p:extLst>
      <p:ext uri="{BB962C8B-B14F-4D97-AF65-F5344CB8AC3E}">
        <p14:creationId xmlns:p14="http://schemas.microsoft.com/office/powerpoint/2010/main" val="276356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14325"/>
            <a:ext cx="8229600" cy="1030288"/>
          </a:xfrm>
        </p:spPr>
        <p:txBody>
          <a:bodyPr/>
          <a:lstStyle/>
          <a:p>
            <a:r>
              <a:rPr lang="en-US" dirty="0"/>
              <a:t>PUBLISHING IN JBJS</a:t>
            </a:r>
            <a:endParaRPr lang="en-US" sz="3600" dirty="0" smtClean="0">
              <a:latin typeface="Trebuchet MS" pitchFamily="34" charset="0"/>
              <a:ea typeface="ＭＳ Ｐゴシック" pitchFamily="34" charset="-128"/>
              <a:cs typeface="Trebuchet MS" pitchFamily="34" charset="0"/>
            </a:endParaRPr>
          </a:p>
        </p:txBody>
      </p:sp>
      <p:sp>
        <p:nvSpPr>
          <p:cNvPr id="15363" name="Content Placeholder 2"/>
          <p:cNvSpPr>
            <a:spLocks noGrp="1"/>
          </p:cNvSpPr>
          <p:nvPr>
            <p:ph idx="1"/>
          </p:nvPr>
        </p:nvSpPr>
        <p:spPr>
          <a:xfrm>
            <a:off x="457200" y="1600200"/>
            <a:ext cx="8229600" cy="5227674"/>
          </a:xfrm>
        </p:spPr>
        <p:txBody>
          <a:bodyPr/>
          <a:lstStyle/>
          <a:p>
            <a:pPr>
              <a:defRPr/>
            </a:pPr>
            <a:r>
              <a:rPr lang="en-US" sz="2800" b="1" dirty="0" smtClean="0">
                <a:latin typeface="Trebuchet MS" pitchFamily="34" charset="0"/>
                <a:ea typeface="ＭＳ Ｐゴシック" pitchFamily="34" charset="-128"/>
                <a:cs typeface="Trebuchet MS" pitchFamily="34" charset="0"/>
              </a:rPr>
              <a:t>COMMITTEE ON PUBLICATION ETHICS (COPE)</a:t>
            </a:r>
          </a:p>
          <a:p>
            <a:pPr lvl="2">
              <a:defRPr/>
            </a:pPr>
            <a:r>
              <a:rPr lang="en-US" sz="1600" b="1" dirty="0" smtClean="0">
                <a:latin typeface="Trebuchet MS" pitchFamily="34" charset="0"/>
                <a:ea typeface="ＭＳ Ｐゴシック" pitchFamily="34" charset="-128"/>
                <a:cs typeface="Trebuchet MS" pitchFamily="34" charset="0"/>
              </a:rPr>
              <a:t>www.publicationethics.org</a:t>
            </a:r>
            <a:endParaRPr lang="en-US" sz="2400" b="1" dirty="0" smtClean="0">
              <a:latin typeface="Trebuchet MS" pitchFamily="34" charset="0"/>
              <a:ea typeface="ＭＳ Ｐゴシック" pitchFamily="34" charset="-128"/>
              <a:cs typeface="Trebuchet MS" pitchFamily="34" charset="0"/>
            </a:endParaRPr>
          </a:p>
          <a:p>
            <a:pPr lvl="1">
              <a:defRPr/>
            </a:pPr>
            <a:r>
              <a:rPr lang="en-US" sz="2400" b="1" dirty="0" smtClean="0">
                <a:latin typeface="Trebuchet MS" pitchFamily="34" charset="0"/>
                <a:ea typeface="ＭＳ Ｐゴシック" pitchFamily="34" charset="-128"/>
                <a:cs typeface="Trebuchet MS" pitchFamily="34" charset="0"/>
              </a:rPr>
              <a:t>DEALS WITH VIOLATION OF PUBLICATION ETHICS </a:t>
            </a:r>
            <a:endParaRPr lang="en-US" sz="2400" b="1" dirty="0">
              <a:latin typeface="Trebuchet MS" pitchFamily="34" charset="0"/>
              <a:ea typeface="ＭＳ Ｐゴシック" pitchFamily="34" charset="-128"/>
              <a:cs typeface="Trebuchet MS" pitchFamily="34" charset="0"/>
            </a:endParaRPr>
          </a:p>
          <a:p>
            <a:pPr lvl="1">
              <a:defRPr/>
            </a:pPr>
            <a:r>
              <a:rPr lang="en-US" sz="2400" b="1" dirty="0" smtClean="0">
                <a:latin typeface="Trebuchet MS" pitchFamily="34" charset="0"/>
                <a:ea typeface="ＭＳ Ｐゴシック" pitchFamily="34" charset="-128"/>
                <a:cs typeface="Trebuchet MS" pitchFamily="34" charset="0"/>
              </a:rPr>
              <a:t>PROVIDES FLOWCHARTS FOR AUTHOR ISSUES</a:t>
            </a:r>
          </a:p>
          <a:p>
            <a:pPr lvl="2">
              <a:defRPr/>
            </a:pPr>
            <a:r>
              <a:rPr lang="en-US" sz="2000" b="1" dirty="0" smtClean="0">
                <a:latin typeface="Trebuchet MS" pitchFamily="34" charset="0"/>
                <a:ea typeface="ＭＳ Ｐゴシック" pitchFamily="34" charset="-128"/>
                <a:cs typeface="Trebuchet MS" pitchFamily="34" charset="0"/>
              </a:rPr>
              <a:t>DUPLICATE PUBLICATION</a:t>
            </a:r>
          </a:p>
          <a:p>
            <a:pPr lvl="2">
              <a:defRPr/>
            </a:pPr>
            <a:r>
              <a:rPr lang="en-US" sz="2000" b="1" dirty="0" smtClean="0">
                <a:latin typeface="Trebuchet MS" pitchFamily="34" charset="0"/>
                <a:ea typeface="ＭＳ Ｐゴシック" pitchFamily="34" charset="-128"/>
                <a:cs typeface="Trebuchet MS" pitchFamily="34" charset="0"/>
              </a:rPr>
              <a:t>PLAGIARISM</a:t>
            </a:r>
          </a:p>
          <a:p>
            <a:pPr lvl="2">
              <a:defRPr/>
            </a:pPr>
            <a:r>
              <a:rPr lang="en-US" sz="2000" b="1" dirty="0" smtClean="0">
                <a:latin typeface="Trebuchet MS" pitchFamily="34" charset="0"/>
                <a:ea typeface="ＭＳ Ｐゴシック" pitchFamily="34" charset="-128"/>
                <a:cs typeface="Trebuchet MS" pitchFamily="34" charset="0"/>
              </a:rPr>
              <a:t>FABRICATED DATA</a:t>
            </a:r>
          </a:p>
          <a:p>
            <a:pPr lvl="2">
              <a:defRPr/>
            </a:pPr>
            <a:r>
              <a:rPr lang="en-US" sz="2000" b="1" dirty="0" smtClean="0">
                <a:latin typeface="Trebuchet MS" pitchFamily="34" charset="0"/>
                <a:ea typeface="ＭＳ Ｐゴシック" pitchFamily="34" charset="-128"/>
                <a:cs typeface="Trebuchet MS" pitchFamily="34" charset="0"/>
              </a:rPr>
              <a:t>AUTHORSHIP CHANGES</a:t>
            </a:r>
          </a:p>
          <a:p>
            <a:pPr lvl="2">
              <a:defRPr/>
            </a:pPr>
            <a:r>
              <a:rPr lang="en-US" sz="2000" b="1" dirty="0" smtClean="0">
                <a:latin typeface="Trebuchet MS" pitchFamily="34" charset="0"/>
                <a:ea typeface="ＭＳ Ｐゴシック" pitchFamily="34" charset="-128"/>
                <a:cs typeface="Trebuchet MS" pitchFamily="34" charset="0"/>
              </a:rPr>
              <a:t>UNDISCLOSED CONFLICTS</a:t>
            </a:r>
          </a:p>
          <a:p>
            <a:pPr lvl="2">
              <a:defRPr/>
            </a:pPr>
            <a:r>
              <a:rPr lang="en-US" sz="2000" b="1" dirty="0" smtClean="0">
                <a:latin typeface="Trebuchet MS" pitchFamily="34" charset="0"/>
                <a:ea typeface="ＭＳ Ｐゴシック" pitchFamily="34" charset="-128"/>
                <a:cs typeface="Trebuchet MS" pitchFamily="34" charset="0"/>
              </a:rPr>
              <a:t>(COMPLAINTS AGAINST EDITOR)</a:t>
            </a:r>
          </a:p>
          <a:p>
            <a:pPr lvl="2">
              <a:defRPr/>
            </a:pPr>
            <a:endParaRPr lang="en-US" sz="2000" b="1" dirty="0" smtClean="0">
              <a:latin typeface="Trebuchet MS" pitchFamily="34" charset="0"/>
              <a:ea typeface="ＭＳ Ｐゴシック" pitchFamily="34" charset="-128"/>
              <a:cs typeface="Trebuchet MS" pitchFamily="34" charset="0"/>
            </a:endParaRPr>
          </a:p>
          <a:p>
            <a:pPr marL="457200" lvl="1" indent="0">
              <a:buFont typeface="Arial" charset="0"/>
              <a:buNone/>
              <a:defRPr/>
            </a:pPr>
            <a:endParaRPr lang="en-US" sz="2000" dirty="0" smtClean="0">
              <a:latin typeface="Trebuchet MS" pitchFamily="34" charset="0"/>
              <a:ea typeface="ＭＳ Ｐゴシック" pitchFamily="34" charset="-128"/>
              <a:cs typeface="Trebuchet MS" pitchFamily="34" charset="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BC3A57B-D50C-4F48-A027-5658EC5DF137}" type="slidenum">
              <a:rPr lang="en-US" smtClean="0">
                <a:solidFill>
                  <a:srgbClr val="FFFFFF"/>
                </a:solidFill>
                <a:latin typeface="Trebuchet MS" pitchFamily="34" charset="0"/>
              </a:rPr>
              <a:pPr eaLnBrk="1" hangingPunct="1"/>
              <a:t>64</a:t>
            </a:fld>
            <a:endParaRPr lang="en-US" smtClean="0">
              <a:solidFill>
                <a:srgbClr val="FFFFFF"/>
              </a:solidFill>
              <a:latin typeface="Trebuchet MS" pitchFamily="34" charset="0"/>
            </a:endParaRPr>
          </a:p>
        </p:txBody>
      </p:sp>
      <p:pic>
        <p:nvPicPr>
          <p:cNvPr id="1638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14156"/>
          <a:stretch>
            <a:fillRect/>
          </a:stretch>
        </p:blipFill>
        <p:spPr bwMode="auto">
          <a:xfrm>
            <a:off x="5867400" y="3344899"/>
            <a:ext cx="3135312"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541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lstStyle/>
          <a:p>
            <a:r>
              <a:rPr lang="en-US" dirty="0" smtClean="0"/>
              <a:t>COPE FLOWCHARTS FOR EDITOR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b="14156"/>
          <a:stretch>
            <a:fillRect/>
          </a:stretch>
        </p:blipFill>
        <p:spPr bwMode="auto">
          <a:xfrm>
            <a:off x="-152400" y="1219200"/>
            <a:ext cx="4735512" cy="526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83" t="16256" r="34038" b="45311"/>
          <a:stretch/>
        </p:blipFill>
        <p:spPr bwMode="auto">
          <a:xfrm>
            <a:off x="4343399" y="1469742"/>
            <a:ext cx="4795283" cy="489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4827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PUBLISHING--1996</a:t>
            </a:r>
            <a:endParaRPr lang="en-US" dirty="0"/>
          </a:p>
        </p:txBody>
      </p:sp>
      <p:sp>
        <p:nvSpPr>
          <p:cNvPr id="3" name="Footer Placeholder 2"/>
          <p:cNvSpPr>
            <a:spLocks noGrp="1"/>
          </p:cNvSpPr>
          <p:nvPr>
            <p:ph type="ftr" sz="quarter" idx="11"/>
          </p:nvPr>
        </p:nvSpPr>
        <p:spPr/>
        <p:txBody>
          <a:bodyPr/>
          <a:lstStyle/>
          <a:p>
            <a:endParaRPr lang="en-US"/>
          </a:p>
        </p:txBody>
      </p:sp>
      <p:pic>
        <p:nvPicPr>
          <p:cNvPr id="4" name="Picture 2" descr="http://scholarlykitchen.files.wordpress.com/2011/01/19961.png?w=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848475"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1731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
            <a:ext cx="8229600" cy="1143000"/>
          </a:xfrm>
        </p:spPr>
        <p:txBody>
          <a:bodyPr/>
          <a:lstStyle/>
          <a:p>
            <a:r>
              <a:rPr lang="en-US" dirty="0" smtClean="0"/>
              <a:t>GLOBAL PUBLISHING--2009</a:t>
            </a:r>
            <a:endParaRPr lang="en-US" dirty="0"/>
          </a:p>
        </p:txBody>
      </p:sp>
      <p:sp>
        <p:nvSpPr>
          <p:cNvPr id="3" name="Footer Placeholder 2"/>
          <p:cNvSpPr>
            <a:spLocks noGrp="1"/>
          </p:cNvSpPr>
          <p:nvPr>
            <p:ph type="ftr" sz="quarter" idx="11"/>
          </p:nvPr>
        </p:nvSpPr>
        <p:spPr/>
        <p:txBody>
          <a:bodyPr/>
          <a:lstStyle/>
          <a:p>
            <a:endParaRPr lang="en-US"/>
          </a:p>
        </p:txBody>
      </p:sp>
      <p:pic>
        <p:nvPicPr>
          <p:cNvPr id="4" name="Picture 2" descr="http://scholarlykitchen.files.wordpress.com/2011/01/20092.png?w=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5" y="838200"/>
            <a:ext cx="9144000" cy="733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9529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209800"/>
          <a:ext cx="8686800" cy="1114425"/>
        </p:xfrm>
        <a:graphic>
          <a:graphicData uri="http://schemas.openxmlformats.org/drawingml/2006/table">
            <a:tbl>
              <a:tblPr/>
              <a:tblGrid>
                <a:gridCol w="1219200"/>
                <a:gridCol w="762000"/>
                <a:gridCol w="838200"/>
                <a:gridCol w="762000"/>
                <a:gridCol w="762000"/>
                <a:gridCol w="762000"/>
                <a:gridCol w="685800"/>
                <a:gridCol w="685800"/>
                <a:gridCol w="685800"/>
                <a:gridCol w="762000"/>
                <a:gridCol w="7620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2009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charset="0"/>
                          <a:ea typeface="ＭＳ Ｐゴシック" charset="-128"/>
                        </a:rPr>
                        <a:t>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Received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61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93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Accepted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charset="0"/>
                          <a:ea typeface="ＭＳ Ｐゴシック"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5108" name="TextBox 5"/>
          <p:cNvSpPr txBox="1">
            <a:spLocks noChangeArrowheads="1"/>
          </p:cNvSpPr>
          <p:nvPr/>
        </p:nvSpPr>
        <p:spPr bwMode="auto">
          <a:xfrm>
            <a:off x="381000" y="609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a:t>Number of Manuscripts from China</a:t>
            </a:r>
          </a:p>
          <a:p>
            <a:r>
              <a:rPr lang="en-US"/>
              <a:t>Received at JBJS</a:t>
            </a:r>
          </a:p>
          <a:p>
            <a:r>
              <a:rPr lang="en-US"/>
              <a:t>2002 - 2013</a:t>
            </a:r>
          </a:p>
        </p:txBody>
      </p:sp>
      <p:sp>
        <p:nvSpPr>
          <p:cNvPr id="45109" name="TextBox 3"/>
          <p:cNvSpPr txBox="1">
            <a:spLocks noChangeArrowheads="1"/>
          </p:cNvSpPr>
          <p:nvPr/>
        </p:nvSpPr>
        <p:spPr bwMode="auto">
          <a:xfrm>
            <a:off x="533400" y="3886200"/>
            <a:ext cx="8077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Aft>
                <a:spcPts val="2400"/>
              </a:spcAft>
              <a:buFont typeface="Arial" charset="0"/>
              <a:buChar char="•"/>
            </a:pPr>
            <a:r>
              <a:rPr lang="en-US" b="0" dirty="0"/>
              <a:t> Year to Year data is complex because the review process for many manuscripts extends from one year to the next</a:t>
            </a:r>
          </a:p>
          <a:p>
            <a:pPr algn="l">
              <a:spcAft>
                <a:spcPts val="2400"/>
              </a:spcAft>
              <a:buFont typeface="Arial" charset="0"/>
              <a:buChar char="•"/>
            </a:pPr>
            <a:r>
              <a:rPr lang="en-US" b="0" dirty="0"/>
              <a:t> Of the 93 manuscripts received from China in 2012, 4 were accepted. The remainder were either rejected, withdrawn, or transferred (e.g. to JBJS Case Connector).</a:t>
            </a:r>
          </a:p>
        </p:txBody>
      </p:sp>
    </p:spTree>
    <p:extLst>
      <p:ext uri="{BB962C8B-B14F-4D97-AF65-F5344CB8AC3E}">
        <p14:creationId xmlns:p14="http://schemas.microsoft.com/office/powerpoint/2010/main" val="3620615935"/>
      </p:ext>
    </p:extLst>
  </p:cSld>
  <p:clrMapOvr>
    <a:masterClrMapping/>
  </p:clrMapOvr>
  <p:transition>
    <p:randomBa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609600" y="1524000"/>
            <a:ext cx="80391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Aft>
                <a:spcPts val="1800"/>
              </a:spcAft>
              <a:buFont typeface="Arial" charset="0"/>
              <a:buChar char="•"/>
            </a:pPr>
            <a:r>
              <a:rPr lang="en-US" b="0" dirty="0"/>
              <a:t>Unclear number of patients/specimens; unknown </a:t>
            </a:r>
            <a:r>
              <a:rPr lang="en-US" b="0" dirty="0" smtClean="0"/>
              <a:t>rationale </a:t>
            </a:r>
            <a:r>
              <a:rPr lang="en-US" b="0" dirty="0"/>
              <a:t>for “n” (10)</a:t>
            </a:r>
          </a:p>
          <a:p>
            <a:pPr algn="l">
              <a:spcAft>
                <a:spcPts val="1800"/>
              </a:spcAft>
              <a:buFont typeface="Arial" charset="0"/>
              <a:buChar char="•"/>
            </a:pPr>
            <a:r>
              <a:rPr lang="en-US" b="0" dirty="0"/>
              <a:t>Manuscript would be better submitted to a basic science journal instead of JBJS (9)</a:t>
            </a:r>
          </a:p>
          <a:p>
            <a:pPr algn="l">
              <a:spcAft>
                <a:spcPts val="1800"/>
              </a:spcAft>
              <a:buFont typeface="Arial" charset="0"/>
              <a:buChar char="•"/>
            </a:pPr>
            <a:r>
              <a:rPr lang="en-US" b="0" dirty="0"/>
              <a:t>I could not understand the experimental design or methods. Methods were too confusing (8)</a:t>
            </a:r>
          </a:p>
          <a:p>
            <a:pPr algn="l">
              <a:spcAft>
                <a:spcPts val="1800"/>
              </a:spcAft>
              <a:buFont typeface="Arial" charset="0"/>
              <a:buChar char="•"/>
            </a:pPr>
            <a:r>
              <a:rPr lang="en-US" b="0" dirty="0"/>
              <a:t>An anatomy study only from cadavers (8)</a:t>
            </a:r>
          </a:p>
          <a:p>
            <a:pPr algn="l">
              <a:spcAft>
                <a:spcPts val="1800"/>
              </a:spcAft>
              <a:buFont typeface="Arial" charset="0"/>
              <a:buChar char="•"/>
            </a:pPr>
            <a:r>
              <a:rPr lang="en-US" b="0" dirty="0"/>
              <a:t>Model too simplistic. Does not replicate a clinical condition (8)</a:t>
            </a:r>
          </a:p>
          <a:p>
            <a:pPr algn="l">
              <a:spcAft>
                <a:spcPts val="1800"/>
              </a:spcAft>
              <a:buFont typeface="Arial" charset="0"/>
              <a:buChar char="•"/>
            </a:pPr>
            <a:r>
              <a:rPr lang="en-US" b="0" dirty="0"/>
              <a:t>No (or inappropriate) controls (8)</a:t>
            </a:r>
          </a:p>
        </p:txBody>
      </p:sp>
      <p:sp>
        <p:nvSpPr>
          <p:cNvPr id="46083" name="TextBox 3"/>
          <p:cNvSpPr txBox="1">
            <a:spLocks noChangeArrowheads="1"/>
          </p:cNvSpPr>
          <p:nvPr/>
        </p:nvSpPr>
        <p:spPr bwMode="auto">
          <a:xfrm>
            <a:off x="609600" y="1524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sz="2800" dirty="0"/>
              <a:t>Most Important Comments in 50 Rejected </a:t>
            </a:r>
            <a:r>
              <a:rPr lang="en-US" sz="2800" dirty="0" smtClean="0"/>
              <a:t>JBJS Manuscripts </a:t>
            </a:r>
            <a:r>
              <a:rPr lang="en-US" sz="2800" dirty="0"/>
              <a:t>from China</a:t>
            </a:r>
          </a:p>
        </p:txBody>
      </p:sp>
      <p:cxnSp>
        <p:nvCxnSpPr>
          <p:cNvPr id="6" name="Straight Connector 5"/>
          <p:cNvCxnSpPr>
            <a:cxnSpLocks noChangeShapeType="1"/>
          </p:cNvCxnSpPr>
          <p:nvPr/>
        </p:nvCxnSpPr>
        <p:spPr bwMode="auto">
          <a:xfrm>
            <a:off x="609600" y="1295400"/>
            <a:ext cx="8001000" cy="15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06039506"/>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457200" y="1600200"/>
            <a:ext cx="8534400" cy="4525963"/>
          </a:xfrm>
        </p:spPr>
        <p:txBody>
          <a:bodyPr/>
          <a:lstStyle/>
          <a:p>
            <a:r>
              <a:rPr lang="en-US" b="1" dirty="0"/>
              <a:t>CLINICAL RESEARCH ARTICLES IN JBJS</a:t>
            </a:r>
          </a:p>
          <a:p>
            <a:pPr lvl="1"/>
            <a:endParaRPr lang="en-US" b="1" dirty="0" smtClean="0"/>
          </a:p>
          <a:p>
            <a:pPr lvl="1"/>
            <a:r>
              <a:rPr lang="en-US" b="1" dirty="0" smtClean="0"/>
              <a:t>LEVELS OF EVIDENCE</a:t>
            </a:r>
          </a:p>
          <a:p>
            <a:pPr lvl="2"/>
            <a:r>
              <a:rPr lang="en-US" b="1" dirty="0" smtClean="0"/>
              <a:t>FOLLOWED SINCE 2004 BY JBJS</a:t>
            </a:r>
          </a:p>
          <a:p>
            <a:pPr lvl="2"/>
            <a:r>
              <a:rPr lang="en-US" b="1" dirty="0" smtClean="0"/>
              <a:t>CASE SERIES REPORT IS LEVEL 4</a:t>
            </a:r>
          </a:p>
          <a:p>
            <a:pPr lvl="2"/>
            <a:r>
              <a:rPr lang="en-US" b="1" dirty="0" smtClean="0"/>
              <a:t>IF A CONTROL GROUP IS ADDED TO CASE SERIES </a:t>
            </a:r>
            <a:r>
              <a:rPr lang="en-US" b="1" dirty="0" smtClean="0">
                <a:sym typeface="Wingdings" pitchFamily="2" charset="2"/>
              </a:rPr>
              <a:t> LEVEL 3</a:t>
            </a:r>
          </a:p>
          <a:p>
            <a:pPr lvl="2"/>
            <a:r>
              <a:rPr lang="en-US" b="1" dirty="0" smtClean="0"/>
              <a:t>RANDOMIZED CLINICAL TRIAL IS LEVEL 1</a:t>
            </a:r>
          </a:p>
          <a:p>
            <a:pPr lvl="2"/>
            <a:r>
              <a:rPr lang="en-US" b="1" dirty="0" smtClean="0"/>
              <a:t>OVER PAST YEAR, 50% DECREASE IN LEVEL 4 SUBMISSIONS WITH INCREASE IN LEVELS 1, 2, AND 3</a:t>
            </a:r>
          </a:p>
          <a:p>
            <a:pPr lvl="2"/>
            <a:r>
              <a:rPr lang="en-US" b="1" dirty="0" smtClean="0"/>
              <a:t>IN GENERAL, HIGHER LEVELS OF EVIDENCE ARE CITED MORE</a:t>
            </a:r>
            <a:endParaRPr lang="en-US" b="1" dirty="0"/>
          </a:p>
        </p:txBody>
      </p:sp>
      <p:sp>
        <p:nvSpPr>
          <p:cNvPr id="4" name="Footer Placeholder 3"/>
          <p:cNvSpPr>
            <a:spLocks noGrp="1"/>
          </p:cNvSpPr>
          <p:nvPr>
            <p:ph type="ftr" sz="quarter" idx="11"/>
          </p:nvPr>
        </p:nvSpPr>
        <p:spPr/>
        <p:txBody>
          <a:bodyPr/>
          <a:lstStyle/>
          <a:p>
            <a:endParaRPr lang="en-US"/>
          </a:p>
        </p:txBody>
      </p:sp>
      <p:pic>
        <p:nvPicPr>
          <p:cNvPr id="5" name="il_fi" descr="Slide1"/>
          <p:cNvPicPr>
            <a:picLocks noChangeAspect="1" noChangeArrowheads="1"/>
          </p:cNvPicPr>
          <p:nvPr/>
        </p:nvPicPr>
        <p:blipFill rotWithShape="1">
          <a:blip r:embed="rId2">
            <a:extLst>
              <a:ext uri="{28A0092B-C50C-407E-A947-70E740481C1C}">
                <a14:useLocalDpi xmlns:a14="http://schemas.microsoft.com/office/drawing/2010/main" val="0"/>
              </a:ext>
            </a:extLst>
          </a:blip>
          <a:srcRect l="4478" t="9733" r="4478" b="14274"/>
          <a:stretch/>
        </p:blipFill>
        <p:spPr bwMode="auto">
          <a:xfrm>
            <a:off x="2057400" y="4731487"/>
            <a:ext cx="3276600" cy="205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89948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914400" y="1814513"/>
            <a:ext cx="7277100"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pPr algn="l">
              <a:spcAft>
                <a:spcPts val="1800"/>
              </a:spcAft>
              <a:buFont typeface="Arial" charset="0"/>
              <a:buChar char="•"/>
            </a:pPr>
            <a:r>
              <a:rPr lang="en-US" b="0"/>
              <a:t>Unclear hypothesis or objectives (5)</a:t>
            </a:r>
          </a:p>
          <a:p>
            <a:pPr algn="l">
              <a:spcAft>
                <a:spcPts val="1800"/>
              </a:spcAft>
              <a:buFont typeface="Arial" charset="0"/>
              <a:buChar char="•"/>
            </a:pPr>
            <a:r>
              <a:rPr lang="en-US" b="0"/>
              <a:t>Lack of quantitative or objective results (4)</a:t>
            </a:r>
          </a:p>
          <a:p>
            <a:pPr algn="l">
              <a:spcAft>
                <a:spcPts val="1800"/>
              </a:spcAft>
              <a:buFont typeface="Arial" charset="0"/>
              <a:buChar char="•"/>
            </a:pPr>
            <a:r>
              <a:rPr lang="en-US" b="0"/>
              <a:t>In vitro only; not relevant enough for JBJS (4)</a:t>
            </a:r>
          </a:p>
          <a:p>
            <a:pPr algn="l">
              <a:spcAft>
                <a:spcPts val="1800"/>
              </a:spcAft>
              <a:buFont typeface="Arial" charset="0"/>
              <a:buChar char="•"/>
            </a:pPr>
            <a:r>
              <a:rPr lang="en-US" b="0"/>
              <a:t>Not new (does not add new information) (4)</a:t>
            </a:r>
          </a:p>
          <a:p>
            <a:pPr algn="l">
              <a:spcAft>
                <a:spcPts val="1800"/>
              </a:spcAft>
              <a:buFont typeface="Arial" charset="0"/>
              <a:buChar char="•"/>
            </a:pPr>
            <a:r>
              <a:rPr lang="en-US" b="0"/>
              <a:t>Authors overlooked recent literature (3)</a:t>
            </a:r>
          </a:p>
          <a:p>
            <a:pPr algn="l">
              <a:spcAft>
                <a:spcPts val="1800"/>
              </a:spcAft>
              <a:buFont typeface="Arial" charset="0"/>
              <a:buChar char="•"/>
            </a:pPr>
            <a:r>
              <a:rPr lang="en-US" b="0"/>
              <a:t>Authors ignored important limitations (2)</a:t>
            </a:r>
          </a:p>
          <a:p>
            <a:pPr algn="l">
              <a:spcAft>
                <a:spcPts val="1800"/>
              </a:spcAft>
              <a:buFont typeface="Arial" charset="0"/>
              <a:buChar char="•"/>
            </a:pPr>
            <a:r>
              <a:rPr lang="en-US" b="0"/>
              <a:t>Misleading interpretation of results (3)</a:t>
            </a:r>
          </a:p>
          <a:p>
            <a:pPr algn="l">
              <a:spcAft>
                <a:spcPts val="1800"/>
              </a:spcAft>
              <a:buFont typeface="Arial" charset="0"/>
              <a:buChar char="•"/>
            </a:pPr>
            <a:r>
              <a:rPr lang="en-US" b="0"/>
              <a:t>Unsatisfactory histology (2)</a:t>
            </a:r>
          </a:p>
        </p:txBody>
      </p:sp>
      <p:sp>
        <p:nvSpPr>
          <p:cNvPr id="47107" name="TextBox 3"/>
          <p:cNvSpPr txBox="1">
            <a:spLocks noChangeArrowheads="1"/>
          </p:cNvSpPr>
          <p:nvPr/>
        </p:nvSpPr>
        <p:spPr bwMode="auto">
          <a:xfrm>
            <a:off x="609600" y="30480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sz="2800" dirty="0"/>
              <a:t>Most Important Comments in 50 Rejected </a:t>
            </a:r>
            <a:r>
              <a:rPr lang="en-US" sz="2800" dirty="0" smtClean="0"/>
              <a:t>JBJS Manuscripts </a:t>
            </a:r>
            <a:r>
              <a:rPr lang="en-US" sz="2800" dirty="0"/>
              <a:t>from China</a:t>
            </a:r>
          </a:p>
        </p:txBody>
      </p:sp>
      <p:cxnSp>
        <p:nvCxnSpPr>
          <p:cNvPr id="6" name="Straight Connector 5"/>
          <p:cNvCxnSpPr>
            <a:cxnSpLocks noChangeShapeType="1"/>
          </p:cNvCxnSpPr>
          <p:nvPr/>
        </p:nvCxnSpPr>
        <p:spPr bwMode="auto">
          <a:xfrm>
            <a:off x="609600" y="1524000"/>
            <a:ext cx="8001000" cy="15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13955210"/>
      </p:ext>
    </p:extLst>
  </p:cSld>
  <p:clrMapOvr>
    <a:masterClrMapping/>
  </p:clrMapOvr>
  <p:transition>
    <p:randomBa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1"/>
          <p:cNvSpPr txBox="1">
            <a:spLocks noChangeArrowheads="1"/>
          </p:cNvSpPr>
          <p:nvPr/>
        </p:nvSpPr>
        <p:spPr bwMode="auto">
          <a:xfrm>
            <a:off x="6913563" y="23114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US" sz="1600">
                <a:solidFill>
                  <a:schemeClr val="accent1"/>
                </a:solidFill>
              </a:rPr>
              <a:t>JBJS 2013;95:e192(1-9)</a:t>
            </a: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76200"/>
            <a:ext cx="7218362"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88" y="3048000"/>
            <a:ext cx="4191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2838450"/>
            <a:ext cx="4052887"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16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PUBLISHING IN JBJS</a:t>
            </a:r>
            <a:endParaRPr lang="en-US" sz="3600" dirty="0" smtClean="0">
              <a:latin typeface="Trebuchet MS" pitchFamily="34" charset="0"/>
              <a:ea typeface="ＭＳ Ｐゴシック" pitchFamily="34" charset="-128"/>
              <a:cs typeface="Trebuchet MS" pitchFamily="34" charset="0"/>
            </a:endParaRPr>
          </a:p>
        </p:txBody>
      </p:sp>
      <p:sp>
        <p:nvSpPr>
          <p:cNvPr id="24579" name="Content Placeholder 2"/>
          <p:cNvSpPr>
            <a:spLocks noGrp="1"/>
          </p:cNvSpPr>
          <p:nvPr>
            <p:ph idx="1"/>
          </p:nvPr>
        </p:nvSpPr>
        <p:spPr>
          <a:xfrm>
            <a:off x="0" y="1492250"/>
            <a:ext cx="9067800" cy="5289550"/>
          </a:xfrm>
        </p:spPr>
        <p:txBody>
          <a:bodyPr>
            <a:normAutofit fontScale="92500"/>
          </a:bodyPr>
          <a:lstStyle/>
          <a:p>
            <a:pPr>
              <a:defRPr/>
            </a:pPr>
            <a:r>
              <a:rPr lang="en-US" sz="2400" b="1" dirty="0" smtClean="0">
                <a:latin typeface="Trebuchet MS" pitchFamily="34" charset="0"/>
                <a:ea typeface="ＭＳ Ｐゴシック" pitchFamily="34" charset="-128"/>
                <a:cs typeface="Trebuchet MS" pitchFamily="34" charset="0"/>
              </a:rPr>
              <a:t>SCIENTIFIC FACTORS ASSOCIATED WITH JBJS ACCEPTANCE</a:t>
            </a:r>
          </a:p>
          <a:p>
            <a:pPr lvl="1">
              <a:defRPr/>
            </a:pPr>
            <a:r>
              <a:rPr lang="en-US" sz="2000" b="1" dirty="0" smtClean="0">
                <a:latin typeface="Trebuchet MS" pitchFamily="34" charset="0"/>
                <a:ea typeface="ＭＳ Ｐゴシック" pitchFamily="34" charset="-128"/>
                <a:cs typeface="Trebuchet MS" pitchFamily="34" charset="0"/>
              </a:rPr>
              <a:t>1181 MANUSCRIPTS EVALUATED</a:t>
            </a:r>
          </a:p>
          <a:p>
            <a:pPr lvl="1">
              <a:defRPr/>
            </a:pPr>
            <a:r>
              <a:rPr lang="en-US" sz="2000" b="1" dirty="0" smtClean="0">
                <a:latin typeface="Trebuchet MS" pitchFamily="34" charset="0"/>
                <a:ea typeface="ＭＳ Ｐゴシック" pitchFamily="34" charset="-128"/>
                <a:cs typeface="Trebuchet MS" pitchFamily="34" charset="0"/>
              </a:rPr>
              <a:t>BOTH POSITIVE AND NEGATIVE STUDIES</a:t>
            </a:r>
          </a:p>
          <a:p>
            <a:pPr lvl="1">
              <a:defRPr/>
            </a:pPr>
            <a:r>
              <a:rPr lang="en-US" sz="2000" b="1" dirty="0" smtClean="0">
                <a:latin typeface="Trebuchet MS" pitchFamily="34" charset="0"/>
                <a:ea typeface="ＭＳ Ｐゴシック" pitchFamily="34" charset="-128"/>
                <a:cs typeface="Trebuchet MS" pitchFamily="34" charset="0"/>
              </a:rPr>
              <a:t>ONLY FACTOR ASSOC. WITH ACCEPTANCE WAS LEVEL OF EVIDENCE</a:t>
            </a:r>
          </a:p>
          <a:p>
            <a:pPr marL="457200" lvl="1" indent="0">
              <a:buFont typeface="Arial" charset="0"/>
              <a:buNone/>
              <a:defRPr/>
            </a:pPr>
            <a:r>
              <a:rPr lang="en-US" sz="1800" b="1" i="1" dirty="0" smtClean="0">
                <a:latin typeface="Trebuchet MS" pitchFamily="34" charset="0"/>
                <a:ea typeface="ＭＳ Ｐゴシック" pitchFamily="34" charset="-128"/>
                <a:cs typeface="Trebuchet MS" pitchFamily="34" charset="0"/>
              </a:rPr>
              <a:t>                                                           </a:t>
            </a:r>
            <a:r>
              <a:rPr lang="en-US" sz="1800" b="1" i="1" dirty="0" err="1" smtClean="0">
                <a:latin typeface="Trebuchet MS" pitchFamily="34" charset="0"/>
                <a:ea typeface="ＭＳ Ｐゴシック" pitchFamily="34" charset="-128"/>
                <a:cs typeface="Trebuchet MS" pitchFamily="34" charset="0"/>
              </a:rPr>
              <a:t>Okike</a:t>
            </a:r>
            <a:r>
              <a:rPr lang="en-US" sz="1800" b="1" i="1" dirty="0" smtClean="0">
                <a:latin typeface="Trebuchet MS" pitchFamily="34" charset="0"/>
                <a:ea typeface="ＭＳ Ｐゴシック" pitchFamily="34" charset="-128"/>
                <a:cs typeface="Trebuchet MS" pitchFamily="34" charset="0"/>
              </a:rPr>
              <a:t> , et al., JBJS, 2008</a:t>
            </a:r>
          </a:p>
          <a:p>
            <a:pPr marL="457200" lvl="1" indent="0">
              <a:buFont typeface="Arial" charset="0"/>
              <a:buNone/>
              <a:defRPr/>
            </a:pPr>
            <a:endParaRPr lang="en-US" b="1" dirty="0">
              <a:latin typeface="Trebuchet MS" pitchFamily="34" charset="0"/>
              <a:ea typeface="ＭＳ Ｐゴシック" pitchFamily="34" charset="-128"/>
              <a:cs typeface="Trebuchet MS" pitchFamily="34" charset="0"/>
            </a:endParaRPr>
          </a:p>
          <a:p>
            <a:pPr>
              <a:defRPr/>
            </a:pPr>
            <a:r>
              <a:rPr lang="en-US" b="1" dirty="0">
                <a:latin typeface="Trebuchet MS" pitchFamily="34" charset="0"/>
                <a:ea typeface="ＭＳ Ｐゴシック" pitchFamily="34" charset="-128"/>
                <a:cs typeface="Trebuchet MS" pitchFamily="34" charset="0"/>
              </a:rPr>
              <a:t>NON-SCIENTIFIC FACTORS </a:t>
            </a:r>
            <a:r>
              <a:rPr lang="en-US" b="1" dirty="0" smtClean="0">
                <a:latin typeface="Trebuchet MS" pitchFamily="34" charset="0"/>
                <a:ea typeface="ＭＳ Ｐゴシック" pitchFamily="34" charset="-128"/>
                <a:cs typeface="Trebuchet MS" pitchFamily="34" charset="0"/>
              </a:rPr>
              <a:t>ASSOCIATED WITH </a:t>
            </a:r>
            <a:r>
              <a:rPr lang="en-US" b="1" dirty="0">
                <a:latin typeface="Trebuchet MS" pitchFamily="34" charset="0"/>
                <a:ea typeface="ＭＳ Ｐゴシック" pitchFamily="34" charset="-128"/>
                <a:cs typeface="Trebuchet MS" pitchFamily="34" charset="0"/>
              </a:rPr>
              <a:t>JBJS ACCEPTANCE</a:t>
            </a:r>
          </a:p>
          <a:p>
            <a:pPr lvl="1">
              <a:defRPr/>
            </a:pPr>
            <a:r>
              <a:rPr lang="en-US" b="1" dirty="0">
                <a:latin typeface="Trebuchet MS" pitchFamily="34" charset="0"/>
                <a:ea typeface="ＭＳ Ｐゴシック" pitchFamily="34" charset="-128"/>
                <a:cs typeface="Trebuchet MS" pitchFamily="34" charset="0"/>
              </a:rPr>
              <a:t> </a:t>
            </a:r>
            <a:r>
              <a:rPr lang="en-US" sz="2000" b="1" dirty="0">
                <a:latin typeface="Trebuchet MS" pitchFamily="34" charset="0"/>
                <a:ea typeface="ＭＳ Ｐゴシック" pitchFamily="34" charset="-128"/>
                <a:cs typeface="Trebuchet MS" pitchFamily="34" charset="0"/>
              </a:rPr>
              <a:t>FROM USA OR CANADA</a:t>
            </a:r>
          </a:p>
          <a:p>
            <a:pPr lvl="1">
              <a:defRPr/>
            </a:pPr>
            <a:r>
              <a:rPr lang="en-US" sz="2000" b="1" dirty="0">
                <a:latin typeface="Trebuchet MS" pitchFamily="34" charset="0"/>
                <a:ea typeface="ＭＳ Ｐゴシック" pitchFamily="34" charset="-128"/>
                <a:cs typeface="Trebuchet MS" pitchFamily="34" charset="0"/>
              </a:rPr>
              <a:t> HAD </a:t>
            </a:r>
            <a:r>
              <a:rPr lang="en-US" sz="2000" b="1" dirty="0" smtClean="0">
                <a:latin typeface="Trebuchet MS" pitchFamily="34" charset="0"/>
                <a:ea typeface="ＭＳ Ｐゴシック" pitchFamily="34" charset="-128"/>
                <a:cs typeface="Trebuchet MS" pitchFamily="34" charset="0"/>
              </a:rPr>
              <a:t>CONFLICT OF INTEREST WITH </a:t>
            </a:r>
            <a:r>
              <a:rPr lang="en-US" sz="2000" b="1" dirty="0">
                <a:latin typeface="Trebuchet MS" pitchFamily="34" charset="0"/>
                <a:ea typeface="ＭＳ Ｐゴシック" pitchFamily="34" charset="-128"/>
                <a:cs typeface="Trebuchet MS" pitchFamily="34" charset="0"/>
              </a:rPr>
              <a:t>NONPROFIT </a:t>
            </a:r>
            <a:r>
              <a:rPr lang="en-US" sz="2000" b="1" dirty="0" smtClean="0">
                <a:latin typeface="Trebuchet MS" pitchFamily="34" charset="0"/>
                <a:ea typeface="ＭＳ Ｐゴシック" pitchFamily="34" charset="-128"/>
                <a:cs typeface="Trebuchet MS" pitchFamily="34" charset="0"/>
              </a:rPr>
              <a:t>ENTITY </a:t>
            </a:r>
            <a:r>
              <a:rPr lang="en-US" sz="1600" b="1" dirty="0" smtClean="0">
                <a:latin typeface="Trebuchet MS" pitchFamily="34" charset="0"/>
                <a:ea typeface="ＭＳ Ｐゴシック" pitchFamily="34" charset="-128"/>
                <a:cs typeface="Trebuchet MS" pitchFamily="34" charset="0"/>
              </a:rPr>
              <a:t>(not industry)</a:t>
            </a:r>
            <a:endParaRPr lang="en-US" sz="1600" b="1" dirty="0">
              <a:latin typeface="Trebuchet MS" pitchFamily="34" charset="0"/>
              <a:ea typeface="ＭＳ Ｐゴシック" pitchFamily="34" charset="-128"/>
              <a:cs typeface="Trebuchet MS" pitchFamily="34" charset="0"/>
            </a:endParaRPr>
          </a:p>
          <a:p>
            <a:pPr lvl="1">
              <a:defRPr/>
            </a:pPr>
            <a:r>
              <a:rPr lang="en-US" sz="2000" b="1" dirty="0">
                <a:latin typeface="Trebuchet MS" pitchFamily="34" charset="0"/>
                <a:ea typeface="ＭＳ Ｐゴシック" pitchFamily="34" charset="-128"/>
                <a:cs typeface="Trebuchet MS" pitchFamily="34" charset="0"/>
              </a:rPr>
              <a:t> AUTHORED BY INDIVIDUAL WITH &gt;10 ARTICLES IN CITED ORTHO J.</a:t>
            </a:r>
          </a:p>
          <a:p>
            <a:pPr marL="457200" lvl="1" indent="0">
              <a:buFont typeface="Arial" charset="0"/>
              <a:buNone/>
              <a:defRPr/>
            </a:pPr>
            <a:r>
              <a:rPr lang="en-US" sz="1600" b="1" i="1" dirty="0">
                <a:latin typeface="Trebuchet MS" pitchFamily="34" charset="0"/>
                <a:ea typeface="ＭＳ Ｐゴシック" pitchFamily="34" charset="-128"/>
                <a:cs typeface="Trebuchet MS" pitchFamily="34" charset="0"/>
              </a:rPr>
              <a:t>                                                                           </a:t>
            </a:r>
            <a:r>
              <a:rPr lang="en-US" sz="1600" b="1" i="1" dirty="0" err="1">
                <a:latin typeface="Trebuchet MS" pitchFamily="34" charset="0"/>
                <a:ea typeface="ＭＳ Ｐゴシック" pitchFamily="34" charset="-128"/>
                <a:cs typeface="Trebuchet MS" pitchFamily="34" charset="0"/>
              </a:rPr>
              <a:t>Okike</a:t>
            </a:r>
            <a:r>
              <a:rPr lang="en-US" sz="1600" b="1" i="1" dirty="0">
                <a:latin typeface="Trebuchet MS" pitchFamily="34" charset="0"/>
                <a:ea typeface="ＭＳ Ｐゴシック" pitchFamily="34" charset="-128"/>
                <a:cs typeface="Trebuchet MS" pitchFamily="34" charset="0"/>
              </a:rPr>
              <a:t>. et al., JBJS, </a:t>
            </a:r>
            <a:r>
              <a:rPr lang="en-US" sz="1600" b="1" i="1" dirty="0" smtClean="0">
                <a:latin typeface="Trebuchet MS" pitchFamily="34" charset="0"/>
                <a:ea typeface="ＭＳ Ｐゴシック" pitchFamily="34" charset="-128"/>
                <a:cs typeface="Trebuchet MS" pitchFamily="34" charset="0"/>
              </a:rPr>
              <a:t>2008</a:t>
            </a:r>
          </a:p>
          <a:p>
            <a:pPr marL="457200" lvl="1" indent="0">
              <a:buFont typeface="Arial" charset="0"/>
              <a:buNone/>
              <a:defRPr/>
            </a:pPr>
            <a:endParaRPr lang="en-US" sz="1600" b="1" i="1" dirty="0">
              <a:latin typeface="Trebuchet MS" pitchFamily="34" charset="0"/>
              <a:ea typeface="ＭＳ Ｐゴシック" pitchFamily="34" charset="-128"/>
              <a:cs typeface="Trebuchet MS" pitchFamily="34" charset="0"/>
            </a:endParaRPr>
          </a:p>
          <a:p>
            <a:pPr>
              <a:defRPr/>
            </a:pPr>
            <a:r>
              <a:rPr lang="en-US" b="1" dirty="0" smtClean="0">
                <a:latin typeface="Trebuchet MS" pitchFamily="34" charset="0"/>
                <a:ea typeface="ＭＳ Ｐゴシック" pitchFamily="34" charset="-128"/>
                <a:cs typeface="Trebuchet MS" pitchFamily="34" charset="0"/>
              </a:rPr>
              <a:t>SEEKING MORE INTERNATIONAL INVOLVEMENT</a:t>
            </a:r>
          </a:p>
          <a:p>
            <a:pPr lvl="1">
              <a:defRPr/>
            </a:pPr>
            <a:r>
              <a:rPr lang="en-US" b="1" dirty="0" smtClean="0">
                <a:latin typeface="Trebuchet MS" pitchFamily="34" charset="0"/>
                <a:ea typeface="ＭＳ Ｐゴシック" pitchFamily="34" charset="-128"/>
                <a:cs typeface="Trebuchet MS" pitchFamily="34" charset="0"/>
              </a:rPr>
              <a:t>HAVE INTERNATIONAL DEPUTY EDITORS ON EDITORIAL BOARD NOW</a:t>
            </a:r>
          </a:p>
          <a:p>
            <a:pPr lvl="1">
              <a:defRPr/>
            </a:pPr>
            <a:r>
              <a:rPr lang="en-US" b="1" dirty="0" smtClean="0">
                <a:latin typeface="Trebuchet MS" pitchFamily="34" charset="0"/>
                <a:ea typeface="ＭＳ Ｐゴシック" pitchFamily="34" charset="-128"/>
                <a:cs typeface="Trebuchet MS" pitchFamily="34" charset="0"/>
              </a:rPr>
              <a:t>HAVE GREATLY INCREASED NUMBER OF INTERNATIONAL REVIEWERS</a:t>
            </a:r>
          </a:p>
          <a:p>
            <a:pPr>
              <a:defRPr/>
            </a:pPr>
            <a:endParaRPr lang="en-US" sz="2400" b="1" dirty="0" smtClean="0">
              <a:latin typeface="Trebuchet MS" pitchFamily="34" charset="0"/>
              <a:ea typeface="ＭＳ Ｐゴシック" pitchFamily="34" charset="-128"/>
              <a:cs typeface="Trebuchet MS" pitchFamily="34" charset="0"/>
            </a:endParaRPr>
          </a:p>
          <a:p>
            <a:pPr>
              <a:defRPr/>
            </a:pPr>
            <a:endParaRPr lang="en-US" b="1" dirty="0">
              <a:latin typeface="Trebuchet MS" pitchFamily="34" charset="0"/>
              <a:ea typeface="ＭＳ Ｐゴシック" pitchFamily="34" charset="-128"/>
              <a:cs typeface="Trebuchet MS" pitchFamily="34" charset="0"/>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8FE303C-AE34-4680-BC09-85D627E931C5}" type="slidenum">
              <a:rPr lang="en-US" smtClean="0">
                <a:solidFill>
                  <a:srgbClr val="FFFFFF"/>
                </a:solidFill>
                <a:latin typeface="Trebuchet MS" pitchFamily="34" charset="0"/>
              </a:rPr>
              <a:pPr eaLnBrk="1" hangingPunct="1"/>
              <a:t>72</a:t>
            </a:fld>
            <a:endParaRPr lang="en-US" smtClean="0">
              <a:solidFill>
                <a:srgbClr val="FFFFFF"/>
              </a:solidFill>
              <a:latin typeface="Trebuchet MS" pitchFamily="34" charset="0"/>
            </a:endParaRPr>
          </a:p>
        </p:txBody>
      </p:sp>
    </p:spTree>
    <p:extLst>
      <p:ext uri="{BB962C8B-B14F-4D97-AF65-F5344CB8AC3E}">
        <p14:creationId xmlns:p14="http://schemas.microsoft.com/office/powerpoint/2010/main" val="1715732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0" y="1600200"/>
            <a:ext cx="9296400" cy="4525963"/>
          </a:xfrm>
        </p:spPr>
        <p:txBody>
          <a:bodyPr/>
          <a:lstStyle/>
          <a:p>
            <a:r>
              <a:rPr lang="en-US" b="1" dirty="0" smtClean="0"/>
              <a:t>WE KNOW YOU HAVE INTERESTING RESEARCH</a:t>
            </a:r>
          </a:p>
          <a:p>
            <a:endParaRPr lang="en-US" b="1" dirty="0"/>
          </a:p>
          <a:p>
            <a:r>
              <a:rPr lang="en-US" b="1" dirty="0" smtClean="0"/>
              <a:t>WE LOOK FORWARD TO RECEIVING YOUR</a:t>
            </a:r>
          </a:p>
          <a:p>
            <a:pPr marL="0" indent="0">
              <a:buNone/>
            </a:pPr>
            <a:r>
              <a:rPr lang="en-US" b="1" dirty="0"/>
              <a:t> </a:t>
            </a:r>
            <a:r>
              <a:rPr lang="en-US" b="1" dirty="0" smtClean="0"/>
              <a:t>      NEW AND INNOVATIVE RESEARCH REPORTS</a:t>
            </a:r>
          </a:p>
          <a:p>
            <a:pPr marL="0" indent="0">
              <a:buNone/>
            </a:pPr>
            <a:endParaRPr lang="en-US" b="1" dirty="0" smtClean="0"/>
          </a:p>
          <a:p>
            <a:pPr marL="0" indent="0">
              <a:buNone/>
            </a:pPr>
            <a:r>
              <a:rPr lang="en-US" b="1" dirty="0" smtClean="0"/>
              <a:t>        THANKS </a:t>
            </a:r>
            <a:r>
              <a:rPr lang="en-US" b="1" dirty="0"/>
              <a:t>VERY MUCH FOR YOUR INVITATION!</a:t>
            </a:r>
          </a:p>
          <a:p>
            <a:pPr marL="0" indent="0">
              <a:buNone/>
            </a:pPr>
            <a:endParaRPr lang="en-US" b="1" dirty="0"/>
          </a:p>
        </p:txBody>
      </p:sp>
      <p:sp>
        <p:nvSpPr>
          <p:cNvPr id="4" name="Footer Placeholder 3"/>
          <p:cNvSpPr>
            <a:spLocks noGrp="1"/>
          </p:cNvSpPr>
          <p:nvPr>
            <p:ph type="ftr" sz="quarter" idx="11"/>
          </p:nvPr>
        </p:nvSpPr>
        <p:spPr/>
        <p:txBody>
          <a:bodyPr/>
          <a:lstStyle/>
          <a:p>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684157"/>
            <a:ext cx="4181990" cy="1815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009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PUBLISHING IN JBJS</a:t>
            </a:r>
          </a:p>
        </p:txBody>
      </p:sp>
      <p:sp>
        <p:nvSpPr>
          <p:cNvPr id="3" name="Content Placeholder 2"/>
          <p:cNvSpPr>
            <a:spLocks noGrp="1"/>
          </p:cNvSpPr>
          <p:nvPr>
            <p:ph idx="1"/>
          </p:nvPr>
        </p:nvSpPr>
        <p:spPr>
          <a:xfrm>
            <a:off x="457200" y="1600200"/>
            <a:ext cx="8534400" cy="4525963"/>
          </a:xfrm>
        </p:spPr>
        <p:txBody>
          <a:bodyPr/>
          <a:lstStyle/>
          <a:p>
            <a:r>
              <a:rPr lang="en-US" b="1" dirty="0" smtClean="0"/>
              <a:t>CLINICAL RESEARCH ARTICLES</a:t>
            </a:r>
          </a:p>
          <a:p>
            <a:pPr marL="457200" lvl="1" indent="0">
              <a:buNone/>
            </a:pPr>
            <a:endParaRPr lang="en-US" b="1" dirty="0"/>
          </a:p>
          <a:p>
            <a:pPr lvl="1"/>
            <a:r>
              <a:rPr lang="en-US" b="1" dirty="0" smtClean="0"/>
              <a:t>RANDOMIZED CONTROLLED TRIALS (RCTs)</a:t>
            </a:r>
          </a:p>
          <a:p>
            <a:pPr lvl="2"/>
            <a:r>
              <a:rPr lang="en-US" b="1" dirty="0" smtClean="0"/>
              <a:t>USE </a:t>
            </a:r>
            <a:r>
              <a:rPr lang="en-US" b="1" u="sng" dirty="0" smtClean="0"/>
              <a:t>CONSORT</a:t>
            </a:r>
            <a:r>
              <a:rPr lang="en-US" b="1" dirty="0" smtClean="0"/>
              <a:t> CHECKLIST</a:t>
            </a:r>
          </a:p>
          <a:p>
            <a:pPr lvl="2"/>
            <a:r>
              <a:rPr lang="en-US" b="1" dirty="0" smtClean="0"/>
              <a:t>25 ITEMS TO INCLUDE IN REPORT</a:t>
            </a:r>
          </a:p>
          <a:p>
            <a:pPr lvl="2"/>
            <a:r>
              <a:rPr lang="en-US" b="1" dirty="0" smtClean="0">
                <a:hlinkClick r:id="rId2"/>
              </a:rPr>
              <a:t>www.consort-statement.org</a:t>
            </a:r>
            <a:r>
              <a:rPr lang="en-US" b="1" dirty="0" smtClean="0"/>
              <a:t> </a:t>
            </a:r>
            <a:endParaRPr lang="en-US" b="1" dirty="0"/>
          </a:p>
          <a:p>
            <a:pPr lvl="1"/>
            <a:endParaRPr lang="en-US" b="1" dirty="0" smtClean="0"/>
          </a:p>
          <a:p>
            <a:pPr lvl="1"/>
            <a:r>
              <a:rPr lang="en-US" b="1" dirty="0" smtClean="0"/>
              <a:t>COHORT, CASE CONTROL, CROSS-SECTIONAL STUDIES</a:t>
            </a:r>
          </a:p>
          <a:p>
            <a:pPr lvl="2"/>
            <a:r>
              <a:rPr lang="en-US" b="1" dirty="0" smtClean="0"/>
              <a:t>USE </a:t>
            </a:r>
            <a:r>
              <a:rPr lang="en-US" b="1" u="sng" dirty="0" smtClean="0"/>
              <a:t>STROBE</a:t>
            </a:r>
            <a:r>
              <a:rPr lang="en-US" b="1" dirty="0" smtClean="0"/>
              <a:t> FORMAT</a:t>
            </a:r>
          </a:p>
          <a:p>
            <a:pPr lvl="3"/>
            <a:r>
              <a:rPr lang="en-US" b="1" dirty="0" err="1"/>
              <a:t>STrengthening</a:t>
            </a:r>
            <a:r>
              <a:rPr lang="en-US" b="1" dirty="0"/>
              <a:t> the Reporting of </a:t>
            </a:r>
            <a:r>
              <a:rPr lang="en-US" b="1" dirty="0" err="1"/>
              <a:t>OBservational</a:t>
            </a:r>
            <a:r>
              <a:rPr lang="en-US" b="1" dirty="0"/>
              <a:t> studies in Epidemiology</a:t>
            </a:r>
            <a:endParaRPr lang="en-US" b="1" dirty="0" smtClean="0"/>
          </a:p>
          <a:p>
            <a:pPr lvl="2"/>
            <a:r>
              <a:rPr lang="en-US" b="1" dirty="0" smtClean="0"/>
              <a:t>22 ITEM CHECKLIST</a:t>
            </a:r>
          </a:p>
          <a:p>
            <a:pPr lvl="2"/>
            <a:r>
              <a:rPr lang="en-US" b="1" dirty="0" smtClean="0">
                <a:hlinkClick r:id="rId3"/>
              </a:rPr>
              <a:t>WWW.STROBE-STATEMENT.ORG</a:t>
            </a:r>
            <a:r>
              <a:rPr lang="en-US" b="1" dirty="0" smtClean="0"/>
              <a:t> </a:t>
            </a:r>
            <a:endParaRPr lang="en-US" b="1"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555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95388"/>
            <a:ext cx="8991600" cy="431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6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j1-custom">
      <a:dk1>
        <a:srgbClr val="921623"/>
      </a:dk1>
      <a:lt1>
        <a:srgbClr val="F5F4EC"/>
      </a:lt1>
      <a:dk2>
        <a:srgbClr val="3C5D88"/>
      </a:dk2>
      <a:lt2>
        <a:srgbClr val="F5F4EC"/>
      </a:lt2>
      <a:accent1>
        <a:srgbClr val="942C26"/>
      </a:accent1>
      <a:accent2>
        <a:srgbClr val="480E15"/>
      </a:accent2>
      <a:accent3>
        <a:srgbClr val="48410B"/>
      </a:accent3>
      <a:accent4>
        <a:srgbClr val="49A16C"/>
      </a:accent4>
      <a:accent5>
        <a:srgbClr val="7367E1"/>
      </a:accent5>
      <a:accent6>
        <a:srgbClr val="3350A3"/>
      </a:accent6>
      <a:hlink>
        <a:srgbClr val="CDC8A0"/>
      </a:hlink>
      <a:folHlink>
        <a:srgbClr val="000000"/>
      </a:folHlink>
    </a:clrScheme>
    <a:fontScheme name="Custom 3">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3">
            <a:lumMod val="50000"/>
            <a:lumOff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rtlCol="0">
        <a:spAutoFit/>
      </a:bodyPr>
      <a:lstStyle>
        <a:defPPr algn="ctr">
          <a:defRPr sz="1600" b="1" dirty="0" smtClean="0">
            <a:solidFill>
              <a:schemeClr val="accent1"/>
            </a:solidFill>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1871</TotalTime>
  <Words>4266</Words>
  <Application>Microsoft Office PowerPoint</Application>
  <PresentationFormat>On-screen Show (4:3)</PresentationFormat>
  <Paragraphs>1021</Paragraphs>
  <Slides>73</Slides>
  <Notes>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PUBLISHING IN JBJS</vt:lpstr>
      <vt:lpstr>The Journal of Bone &amp; Joint Surgery</vt:lpstr>
      <vt:lpstr>PUBLISHING IN JBJS</vt:lpstr>
      <vt:lpstr>PUBLISHING IN JBJS</vt:lpstr>
      <vt:lpstr>PUBLISHING IN JBJS</vt:lpstr>
      <vt:lpstr>PUBLISHING IN JBJS</vt:lpstr>
      <vt:lpstr>PUBLISHING IN JBJS</vt:lpstr>
      <vt:lpstr>PUBLISHING IN JBJS</vt:lpstr>
      <vt:lpstr>PowerPoint Presentation</vt:lpstr>
      <vt:lpstr>PowerPoint Presentation</vt:lpstr>
      <vt:lpstr>PowerPoint Presentation</vt:lpstr>
      <vt:lpstr>PUBLISHING IN JBJS</vt:lpstr>
      <vt:lpstr>PUBLISHING IN JBJS</vt:lpstr>
      <vt:lpstr>PUBLISHING IN JBJS</vt:lpstr>
      <vt:lpstr>PUBLISHING IN JBJS</vt:lpstr>
      <vt:lpstr>PUBLISHING IN JBJS</vt:lpstr>
      <vt:lpstr>PUBLISHING IN JBJS</vt:lpstr>
      <vt:lpstr>PUBLISHING IN JBJS</vt:lpstr>
      <vt:lpstr>PUBLISHING IN JBJS</vt:lpstr>
      <vt:lpstr>PowerPoint Presentation</vt:lpstr>
      <vt:lpstr>PUBLISHING IN JBJS</vt:lpstr>
      <vt:lpstr>PUBLISHING IN JBJS</vt:lpstr>
      <vt:lpstr>PUBLISHING IN JBJS</vt:lpstr>
      <vt:lpstr>PUBLISHING IN JBJS</vt:lpstr>
      <vt:lpstr>PUBLISHING IN JBJS</vt:lpstr>
      <vt:lpstr>PUBLISHING IN JBJS</vt:lpstr>
      <vt:lpstr>PUBLISHING IN JBJS</vt:lpstr>
      <vt:lpstr>PUBLISHING IN JBJS</vt:lpstr>
      <vt:lpstr>PUBLISHING IN JBJS</vt:lpstr>
      <vt:lpstr>PUBLISHING IN JBJS</vt:lpstr>
      <vt:lpstr>PUBLISHING IN JBJS</vt:lpstr>
      <vt:lpstr>PowerPoint Presentation</vt:lpstr>
      <vt:lpstr>PowerPoint Presentation</vt:lpstr>
      <vt:lpstr>PowerPoint Presentation</vt:lpstr>
      <vt:lpstr>PowerPoint Presentation</vt:lpstr>
      <vt:lpstr>PowerPoint Presentation</vt:lpstr>
      <vt:lpstr>PUBLISHING IN JBJS</vt:lpstr>
      <vt:lpstr>PUBLISHING IN JBJS</vt:lpstr>
      <vt:lpstr>PUBLISHING IN JBJS</vt:lpstr>
      <vt:lpstr>PUBLISHING IN JBJS</vt:lpstr>
      <vt:lpstr>PUBLISHING IN JBJS</vt:lpstr>
      <vt:lpstr>PUBLISHING IN JBJS</vt:lpstr>
      <vt:lpstr>PUBLISHING IN JBJS</vt:lpstr>
      <vt:lpstr>PUBLISHING IN JBJS</vt:lpstr>
      <vt:lpstr>PUBLISHING IN JBJS</vt:lpstr>
      <vt:lpstr>PUBLISHING IN JBJS</vt:lpstr>
      <vt:lpstr>PowerPoint Presentation</vt:lpstr>
      <vt:lpstr>PowerPoint Presentation</vt:lpstr>
      <vt:lpstr>PowerPoint Presentation</vt:lpstr>
      <vt:lpstr>PowerPoint Presentation</vt:lpstr>
      <vt:lpstr>PowerPoint Presentation</vt:lpstr>
      <vt:lpstr>PUBLISHING IN JBJS</vt:lpstr>
      <vt:lpstr>PowerPoint Presentation</vt:lpstr>
      <vt:lpstr>PowerPoint Presentation</vt:lpstr>
      <vt:lpstr>PUBLISHING IN JBJS</vt:lpstr>
      <vt:lpstr>PUBLISHING IN JBJS</vt:lpstr>
      <vt:lpstr>PUBLISHING IN JBJS</vt:lpstr>
      <vt:lpstr>PUBLISHING IN JBJS</vt:lpstr>
      <vt:lpstr>PowerPoint Presentation</vt:lpstr>
      <vt:lpstr>PUBLISHING IN JBJS</vt:lpstr>
      <vt:lpstr>PowerPoint Presentation</vt:lpstr>
      <vt:lpstr>PowerPoint Presentation</vt:lpstr>
      <vt:lpstr>PowerPoint Presentation</vt:lpstr>
      <vt:lpstr>PUBLISHING IN JBJS</vt:lpstr>
      <vt:lpstr>COPE FLOWCHARTS FOR EDITOR</vt:lpstr>
      <vt:lpstr>GLOBAL PUBLISHING--1996</vt:lpstr>
      <vt:lpstr>GLOBAL PUBLISHING--2009</vt:lpstr>
      <vt:lpstr>PowerPoint Presentation</vt:lpstr>
      <vt:lpstr>PowerPoint Presentation</vt:lpstr>
      <vt:lpstr>PowerPoint Presentation</vt:lpstr>
      <vt:lpstr>PowerPoint Presentation</vt:lpstr>
      <vt:lpstr>PUBLISHING IN JBJS</vt:lpstr>
      <vt:lpstr>PUBLISHING IN JBJS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Porter</dc:creator>
  <cp:lastModifiedBy>Amy Bordiuk</cp:lastModifiedBy>
  <cp:revision>149</cp:revision>
  <cp:lastPrinted>2014-06-30T22:28:48Z</cp:lastPrinted>
  <dcterms:created xsi:type="dcterms:W3CDTF">2013-10-10T14:49:04Z</dcterms:created>
  <dcterms:modified xsi:type="dcterms:W3CDTF">2016-03-24T20:06:34Z</dcterms:modified>
</cp:coreProperties>
</file>